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sldIdLst>
    <p:sldId id="256" r:id="rId2"/>
    <p:sldId id="278" r:id="rId3"/>
    <p:sldId id="280" r:id="rId4"/>
    <p:sldId id="279" r:id="rId5"/>
    <p:sldId id="283" r:id="rId6"/>
    <p:sldId id="275" r:id="rId7"/>
    <p:sldId id="276" r:id="rId8"/>
    <p:sldId id="277" r:id="rId9"/>
    <p:sldId id="257" r:id="rId10"/>
    <p:sldId id="266" r:id="rId11"/>
    <p:sldId id="281" r:id="rId12"/>
    <p:sldId id="262" r:id="rId13"/>
    <p:sldId id="259" r:id="rId14"/>
    <p:sldId id="260" r:id="rId15"/>
    <p:sldId id="261" r:id="rId16"/>
    <p:sldId id="282" r:id="rId17"/>
    <p:sldId id="264" r:id="rId18"/>
    <p:sldId id="267" r:id="rId19"/>
    <p:sldId id="270" r:id="rId20"/>
    <p:sldId id="268" r:id="rId21"/>
    <p:sldId id="269" r:id="rId22"/>
    <p:sldId id="271" r:id="rId23"/>
    <p:sldId id="272" r:id="rId24"/>
    <p:sldId id="274" r:id="rId25"/>
    <p:sldId id="273"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B21E1-B98C-4575-9D6F-85E105D54DD1}" type="datetimeFigureOut">
              <a:rPr lang="en-IN" smtClean="0"/>
              <a:pPr/>
              <a:t>15-03-2016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20954-ED35-4791-ACEF-8B3DED5B25A3}" type="slidenum">
              <a:rPr lang="en-IN" smtClean="0"/>
              <a:pPr/>
              <a:t>‹#›</a:t>
            </a:fld>
            <a:endParaRPr lang="en-IN"/>
          </a:p>
        </p:txBody>
      </p:sp>
    </p:spTree>
    <p:extLst>
      <p:ext uri="{BB962C8B-B14F-4D97-AF65-F5344CB8AC3E}">
        <p14:creationId xmlns:p14="http://schemas.microsoft.com/office/powerpoint/2010/main" val="388103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720954-ED35-4791-ACEF-8B3DED5B25A3}" type="slidenum">
              <a:rPr lang="en-IN" smtClean="0"/>
              <a:pPr/>
              <a:t>1</a:t>
            </a:fld>
            <a:endParaRPr lang="en-IN"/>
          </a:p>
        </p:txBody>
      </p:sp>
    </p:spTree>
    <p:extLst>
      <p:ext uri="{BB962C8B-B14F-4D97-AF65-F5344CB8AC3E}">
        <p14:creationId xmlns:p14="http://schemas.microsoft.com/office/powerpoint/2010/main" val="134743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76720954-ED35-4791-ACEF-8B3DED5B25A3}" type="slidenum">
              <a:rPr lang="en-IN" smtClean="0"/>
              <a:pPr/>
              <a:t>9</a:t>
            </a:fld>
            <a:endParaRPr lang="en-IN"/>
          </a:p>
        </p:txBody>
      </p:sp>
    </p:spTree>
    <p:extLst>
      <p:ext uri="{BB962C8B-B14F-4D97-AF65-F5344CB8AC3E}">
        <p14:creationId xmlns:p14="http://schemas.microsoft.com/office/powerpoint/2010/main" val="6212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F76A75-A5E5-45F0-9C4E-2BFDF3C6B9E9}" type="datetime1">
              <a:rPr lang="en-US" smtClean="0"/>
              <a:pPr/>
              <a:t>3/15/2016</a:t>
            </a:fld>
            <a:endParaRPr lang="en-US" dirty="0"/>
          </a:p>
        </p:txBody>
      </p:sp>
      <p:sp>
        <p:nvSpPr>
          <p:cNvPr id="5" name="Footer Placeholder 4"/>
          <p:cNvSpPr>
            <a:spLocks noGrp="1"/>
          </p:cNvSpPr>
          <p:nvPr>
            <p:ph type="ftr" sz="quarter" idx="11"/>
          </p:nvPr>
        </p:nvSpPr>
        <p:spPr/>
        <p:txBody>
          <a:bodyPr/>
          <a:lstStyle/>
          <a:p>
            <a:r>
              <a:rPr lang="en-US" smtClean="0"/>
              <a:t>Rajlakshmi Mallik, C-DRASTA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90FED7-F30A-4E0E-B68C-CC03DBF6EF85}" type="datetime1">
              <a:rPr lang="en-US" smtClean="0"/>
              <a:pPr/>
              <a:t>3/15/2016</a:t>
            </a:fld>
            <a:endParaRPr lang="en-US" dirty="0"/>
          </a:p>
        </p:txBody>
      </p:sp>
      <p:sp>
        <p:nvSpPr>
          <p:cNvPr id="5" name="Footer Placeholder 4"/>
          <p:cNvSpPr>
            <a:spLocks noGrp="1"/>
          </p:cNvSpPr>
          <p:nvPr>
            <p:ph type="ftr" sz="quarter" idx="11"/>
          </p:nvPr>
        </p:nvSpPr>
        <p:spPr/>
        <p:txBody>
          <a:bodyPr/>
          <a:lstStyle/>
          <a:p>
            <a:r>
              <a:rPr lang="en-US" smtClean="0"/>
              <a:t>Rajlakshmi Mallik, C-DRASTA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2B247E-2A9D-47D7-A337-B4EA8706D258}" type="datetime1">
              <a:rPr lang="en-US" smtClean="0"/>
              <a:pPr/>
              <a:t>3/15/2016</a:t>
            </a:fld>
            <a:endParaRPr lang="en-US" dirty="0"/>
          </a:p>
        </p:txBody>
      </p:sp>
      <p:sp>
        <p:nvSpPr>
          <p:cNvPr id="5" name="Footer Placeholder 4"/>
          <p:cNvSpPr>
            <a:spLocks noGrp="1"/>
          </p:cNvSpPr>
          <p:nvPr>
            <p:ph type="ftr" sz="quarter" idx="11"/>
          </p:nvPr>
        </p:nvSpPr>
        <p:spPr/>
        <p:txBody>
          <a:bodyPr/>
          <a:lstStyle/>
          <a:p>
            <a:r>
              <a:rPr lang="en-US" smtClean="0"/>
              <a:t>Rajlakshmi Mallik, C-DRASTA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1BFF1E-C440-478E-848E-865CA4C1BCF5}" type="datetime1">
              <a:rPr lang="en-US" smtClean="0"/>
              <a:pPr/>
              <a:t>3/15/2016</a:t>
            </a:fld>
            <a:endParaRPr lang="en-US" dirty="0"/>
          </a:p>
        </p:txBody>
      </p:sp>
      <p:sp>
        <p:nvSpPr>
          <p:cNvPr id="5" name="Footer Placeholder 4"/>
          <p:cNvSpPr>
            <a:spLocks noGrp="1"/>
          </p:cNvSpPr>
          <p:nvPr>
            <p:ph type="ftr" sz="quarter" idx="11"/>
          </p:nvPr>
        </p:nvSpPr>
        <p:spPr/>
        <p:txBody>
          <a:bodyPr/>
          <a:lstStyle/>
          <a:p>
            <a:r>
              <a:rPr lang="en-US" smtClean="0"/>
              <a:t>Rajlakshmi Mallik, C-DRASTA</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276E8B-B2B9-4AFB-95B0-962EF1D66D07}" type="datetime1">
              <a:rPr lang="en-US" smtClean="0"/>
              <a:pPr/>
              <a:t>3/15/2016</a:t>
            </a:fld>
            <a:endParaRPr lang="en-US" dirty="0"/>
          </a:p>
        </p:txBody>
      </p:sp>
      <p:sp>
        <p:nvSpPr>
          <p:cNvPr id="5" name="Footer Placeholder 4"/>
          <p:cNvSpPr>
            <a:spLocks noGrp="1"/>
          </p:cNvSpPr>
          <p:nvPr>
            <p:ph type="ftr" sz="quarter" idx="11"/>
          </p:nvPr>
        </p:nvSpPr>
        <p:spPr/>
        <p:txBody>
          <a:bodyPr/>
          <a:lstStyle/>
          <a:p>
            <a:r>
              <a:rPr lang="en-US" smtClean="0"/>
              <a:t>Rajlakshmi Mallik, C-DRASTA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B2F892-17CC-4199-9296-EB0CB32BFE43}" type="datetime1">
              <a:rPr lang="en-US" smtClean="0"/>
              <a:pPr/>
              <a:t>3/15/2016</a:t>
            </a:fld>
            <a:endParaRPr lang="en-US" dirty="0"/>
          </a:p>
        </p:txBody>
      </p:sp>
      <p:sp>
        <p:nvSpPr>
          <p:cNvPr id="6" name="Footer Placeholder 5"/>
          <p:cNvSpPr>
            <a:spLocks noGrp="1"/>
          </p:cNvSpPr>
          <p:nvPr>
            <p:ph type="ftr" sz="quarter" idx="11"/>
          </p:nvPr>
        </p:nvSpPr>
        <p:spPr/>
        <p:txBody>
          <a:bodyPr/>
          <a:lstStyle/>
          <a:p>
            <a:r>
              <a:rPr lang="en-US" smtClean="0"/>
              <a:t>Rajlakshmi Mallik, C-DRASTA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64EA0E-25EC-4E8A-86BC-63745BAF5251}" type="datetime1">
              <a:rPr lang="en-US" smtClean="0"/>
              <a:pPr/>
              <a:t>3/15/2016</a:t>
            </a:fld>
            <a:endParaRPr lang="en-US" dirty="0"/>
          </a:p>
        </p:txBody>
      </p:sp>
      <p:sp>
        <p:nvSpPr>
          <p:cNvPr id="8" name="Footer Placeholder 7"/>
          <p:cNvSpPr>
            <a:spLocks noGrp="1"/>
          </p:cNvSpPr>
          <p:nvPr>
            <p:ph type="ftr" sz="quarter" idx="11"/>
          </p:nvPr>
        </p:nvSpPr>
        <p:spPr/>
        <p:txBody>
          <a:bodyPr/>
          <a:lstStyle/>
          <a:p>
            <a:r>
              <a:rPr lang="en-US" smtClean="0"/>
              <a:t>Rajlakshmi Mallik, C-DRASTA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46CFDE-8994-413F-9EBA-69D3DF1EE210}" type="datetime1">
              <a:rPr lang="en-US" smtClean="0"/>
              <a:pPr/>
              <a:t>3/15/2016</a:t>
            </a:fld>
            <a:endParaRPr lang="en-US" dirty="0"/>
          </a:p>
        </p:txBody>
      </p:sp>
      <p:sp>
        <p:nvSpPr>
          <p:cNvPr id="4" name="Footer Placeholder 3"/>
          <p:cNvSpPr>
            <a:spLocks noGrp="1"/>
          </p:cNvSpPr>
          <p:nvPr>
            <p:ph type="ftr" sz="quarter" idx="11"/>
          </p:nvPr>
        </p:nvSpPr>
        <p:spPr/>
        <p:txBody>
          <a:bodyPr/>
          <a:lstStyle/>
          <a:p>
            <a:r>
              <a:rPr lang="en-US" smtClean="0"/>
              <a:t>Rajlakshmi Mallik, C-DRASTA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849448-2553-42E8-8683-75860DC81F6E}" type="datetime1">
              <a:rPr lang="en-US" smtClean="0"/>
              <a:pPr/>
              <a:t>3/15/2016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Rajlakshmi Mallik, C-DRASTA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A6EC2D-26E6-450A-9F02-27017D950E31}" type="datetime1">
              <a:rPr lang="en-US" smtClean="0"/>
              <a:pPr/>
              <a:t>3/15/2016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Rajlakshmi Mallik, C-DRASTA</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D4334-1B17-4CE0-A648-E6B87040415D}" type="datetime1">
              <a:rPr lang="en-US" smtClean="0"/>
              <a:pPr/>
              <a:t>3/15/2016</a:t>
            </a:fld>
            <a:endParaRPr lang="en-US" dirty="0"/>
          </a:p>
        </p:txBody>
      </p:sp>
      <p:sp>
        <p:nvSpPr>
          <p:cNvPr id="6" name="Footer Placeholder 5"/>
          <p:cNvSpPr>
            <a:spLocks noGrp="1"/>
          </p:cNvSpPr>
          <p:nvPr>
            <p:ph type="ftr" sz="quarter" idx="11"/>
          </p:nvPr>
        </p:nvSpPr>
        <p:spPr/>
        <p:txBody>
          <a:bodyPr/>
          <a:lstStyle/>
          <a:p>
            <a:r>
              <a:rPr lang="en-US" smtClean="0"/>
              <a:t>Rajlakshmi Mallik, C-DRASTA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8E426E-1137-465B-AEF3-84B3CA33223B}" type="datetime1">
              <a:rPr lang="en-US" smtClean="0"/>
              <a:pPr/>
              <a:t>3/15/2016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Rajlakshmi Mallik, C-DRASTA</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0049" y="386367"/>
            <a:ext cx="11475076" cy="5324535"/>
          </a:xfrm>
          <a:prstGeom prst="rect">
            <a:avLst/>
          </a:prstGeom>
          <a:noFill/>
        </p:spPr>
        <p:txBody>
          <a:bodyPr wrap="square" rtlCol="0">
            <a:spAutoFit/>
          </a:bodyPr>
          <a:lstStyle/>
          <a:p>
            <a:r>
              <a:rPr lang="en-IN" sz="3200" b="1" dirty="0" smtClean="0"/>
              <a:t>From Assessment to Placement: Uncertainty and Effort Choice</a:t>
            </a:r>
          </a:p>
          <a:p>
            <a:endParaRPr lang="en-IN" sz="3200" b="1" dirty="0"/>
          </a:p>
          <a:p>
            <a:pPr algn="ctr"/>
            <a:r>
              <a:rPr lang="en-IN" sz="2200" b="1" dirty="0" smtClean="0"/>
              <a:t>Rajlakshmi Mallik</a:t>
            </a:r>
          </a:p>
          <a:p>
            <a:pPr algn="ctr"/>
            <a:r>
              <a:rPr lang="en-IN" sz="2200" b="1" i="1" dirty="0" smtClean="0"/>
              <a:t>Centre for Development Research, </a:t>
            </a:r>
          </a:p>
          <a:p>
            <a:pPr algn="ctr"/>
            <a:r>
              <a:rPr lang="en-IN" sz="2200" b="1" i="1" dirty="0" smtClean="0"/>
              <a:t>Sustainability &amp; Technical Advancement</a:t>
            </a:r>
          </a:p>
          <a:p>
            <a:pPr algn="ctr"/>
            <a:r>
              <a:rPr lang="en-IN" sz="2200" i="1" dirty="0" smtClean="0"/>
              <a:t>rajlakshmi.mallik@gmail.com</a:t>
            </a:r>
          </a:p>
          <a:p>
            <a:pPr algn="ctr"/>
            <a:endParaRPr lang="en-IN" sz="2000" i="1" dirty="0"/>
          </a:p>
          <a:p>
            <a:pPr algn="ctr"/>
            <a:r>
              <a:rPr lang="en-IN" sz="2000" b="1" dirty="0" smtClean="0"/>
              <a:t>Diganta Mukherjee</a:t>
            </a:r>
          </a:p>
          <a:p>
            <a:pPr algn="ctr"/>
            <a:r>
              <a:rPr lang="en-IN" sz="2000" b="1" i="1" dirty="0" smtClean="0"/>
              <a:t>Indian Statistical Institute, Kolkata</a:t>
            </a:r>
          </a:p>
          <a:p>
            <a:pPr algn="ctr"/>
            <a:r>
              <a:rPr lang="en-IN" sz="2000" i="1" dirty="0" smtClean="0"/>
              <a:t>digantam@hotmail.com</a:t>
            </a:r>
          </a:p>
          <a:p>
            <a:endParaRPr lang="en-IN" sz="2000" i="1" dirty="0" smtClean="0"/>
          </a:p>
          <a:p>
            <a:endParaRPr lang="en-IN" sz="2000" i="1" dirty="0"/>
          </a:p>
          <a:p>
            <a:pPr algn="ctr"/>
            <a:r>
              <a:rPr lang="en-IN" sz="2000" dirty="0" smtClean="0"/>
              <a:t>International Conclave on Foundations of Decision and Game Theory</a:t>
            </a:r>
            <a:endParaRPr lang="en-IN" sz="2400" dirty="0" smtClean="0"/>
          </a:p>
          <a:p>
            <a:pPr algn="ctr"/>
            <a:r>
              <a:rPr lang="en-IN" sz="2400" dirty="0" smtClean="0"/>
              <a:t>14</a:t>
            </a:r>
            <a:r>
              <a:rPr lang="en-IN" sz="2400" baseline="30000" dirty="0" smtClean="0"/>
              <a:t>th</a:t>
            </a:r>
            <a:r>
              <a:rPr lang="en-IN" sz="2400" dirty="0" smtClean="0"/>
              <a:t> – 19</a:t>
            </a:r>
            <a:r>
              <a:rPr lang="en-IN" sz="2400" baseline="30000" dirty="0" smtClean="0"/>
              <a:t>th</a:t>
            </a:r>
            <a:r>
              <a:rPr lang="en-IN" sz="2400" dirty="0" smtClean="0"/>
              <a:t> Mar 2016</a:t>
            </a:r>
          </a:p>
          <a:p>
            <a:pPr algn="ctr"/>
            <a:endParaRPr lang="en-IN" dirty="0"/>
          </a:p>
        </p:txBody>
      </p:sp>
      <p:sp>
        <p:nvSpPr>
          <p:cNvPr id="2" name="Date Placeholder 1"/>
          <p:cNvSpPr>
            <a:spLocks noGrp="1"/>
          </p:cNvSpPr>
          <p:nvPr>
            <p:ph type="dt" sz="half" idx="10"/>
          </p:nvPr>
        </p:nvSpPr>
        <p:spPr/>
        <p:txBody>
          <a:bodyPr/>
          <a:lstStyle/>
          <a:p>
            <a:fld id="{15F86FF6-B368-4EA1-9EBC-CACC157B1A9F}" type="datetime3">
              <a:rPr lang="en-US" smtClean="0"/>
              <a:pPr/>
              <a:t>15 March 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70395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10</a:t>
            </a:fld>
            <a:endParaRPr lang="en-US" dirty="0"/>
          </a:p>
        </p:txBody>
      </p:sp>
      <mc:AlternateContent xmlns:mc="http://schemas.openxmlformats.org/markup-compatibility/2006" xmlns:a14="http://schemas.microsoft.com/office/drawing/2010/main">
        <mc:Choice Requires="a14">
          <p:sp>
            <p:nvSpPr>
              <p:cNvPr id="1025" name="Rectangle 1"/>
              <p:cNvSpPr>
                <a:spLocks noChangeArrowheads="1"/>
              </p:cNvSpPr>
              <p:nvPr/>
            </p:nvSpPr>
            <p:spPr bwMode="auto">
              <a:xfrm>
                <a:off x="237699" y="263350"/>
                <a:ext cx="11719775"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70C0"/>
                    </a:solidFill>
                    <a:effectLst/>
                    <a:latin typeface="Arial" pitchFamily="34" charset="0"/>
                    <a:ea typeface="Calibri" pitchFamily="34" charset="0"/>
                    <a:cs typeface="Times New Roman" pitchFamily="18" charset="0"/>
                  </a:rPr>
                  <a:t>The Model</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latin typeface="Arial"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Game with two players – a teacher and a student.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players perform two activities resulting in two outputs.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Teaching: Skill formation </a:t>
                </a:r>
                <a:r>
                  <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or quality </a:t>
                </a:r>
                <a:r>
                  <a:rPr kumimoji="0" lang="en-US" sz="2000" b="1" i="1" u="none" strike="noStrike" cap="none" normalizeH="0" dirty="0" smtClean="0">
                    <a:ln>
                      <a:noFill/>
                    </a:ln>
                    <a:solidFill>
                      <a:schemeClr val="tx1"/>
                    </a:solidFill>
                    <a:effectLst/>
                    <a:latin typeface="Arial" pitchFamily="34" charset="0"/>
                    <a:ea typeface="Calibri" pitchFamily="34" charset="0"/>
                    <a:cs typeface="Times New Roman" pitchFamily="18" charset="0"/>
                  </a:rPr>
                  <a:t>q  </a:t>
                </a:r>
                <a:r>
                  <a:rPr kumimoji="0" lang="en-US" sz="2000" b="1" u="none" strike="noStrike" cap="none" normalizeH="0" dirty="0" smtClean="0">
                    <a:ln>
                      <a:noFill/>
                    </a:ln>
                    <a:solidFill>
                      <a:schemeClr val="tx1"/>
                    </a:solidFill>
                    <a:effectLst/>
                    <a:latin typeface="Arial" pitchFamily="34" charset="0"/>
                    <a:ea typeface="Calibri" pitchFamily="34" charset="0"/>
                    <a:cs typeface="Times New Roman" pitchFamily="18" charset="0"/>
                  </a:rPr>
                  <a:t>(unobservable) which involves effort </a:t>
                </a:r>
                <a:r>
                  <a:rPr lang="en-US" sz="2000" b="1" dirty="0" smtClean="0">
                    <a:latin typeface="Arial"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by both the teacher and the student; </a:t>
                </a:r>
                <a:r>
                  <a:rPr kumimoji="0" lang="en-US" sz="20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 </a:t>
                </a:r>
                <a:r>
                  <a:rPr kumimoji="0" lang="en-US" sz="2000" b="1" u="none" strike="noStrike" cap="none" normalizeH="0" dirty="0" smtClean="0">
                    <a:ln>
                      <a:noFill/>
                    </a:ln>
                    <a:solidFill>
                      <a:schemeClr val="tx1"/>
                    </a:solidFill>
                    <a:effectLst/>
                    <a:latin typeface="Arial" pitchFamily="34" charset="0"/>
                    <a:ea typeface="Calibri" pitchFamily="34" charset="0"/>
                    <a:cs typeface="Times New Roman" pitchFamily="18" charset="0"/>
                  </a:rPr>
                  <a:t> and </a:t>
                </a:r>
                <a:r>
                  <a:rPr kumimoji="0" lang="en-US" sz="2000" b="1" i="1" u="none" strike="noStrike" cap="none" normalizeH="0" dirty="0" smtClean="0">
                    <a:ln>
                      <a:noFill/>
                    </a:ln>
                    <a:solidFill>
                      <a:schemeClr val="tx1"/>
                    </a:solidFill>
                    <a:effectLst/>
                    <a:latin typeface="Arial" pitchFamily="34" charset="0"/>
                    <a:ea typeface="Calibri" pitchFamily="34" charset="0"/>
                    <a:cs typeface="Times New Roman" pitchFamily="18" charset="0"/>
                  </a:rPr>
                  <a:t>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just" defTabSz="914400" eaLnBrk="0" fontAlgn="base" hangingPunct="0">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Assessment: </a:t>
                </a:r>
                <a:r>
                  <a:rPr lang="en-US" sz="2000" b="1" dirty="0" smtClean="0">
                    <a:latin typeface="Arial" pitchFamily="34" charset="0"/>
                    <a:ea typeface="Calibri" pitchFamily="34" charset="0"/>
                    <a:cs typeface="Times New Roman" pitchFamily="18" charset="0"/>
                  </a:rPr>
                  <a:t>C</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ertificate</a:t>
                </a:r>
                <a:r>
                  <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or student grade </a:t>
                </a:r>
                <a14:m>
                  <m:oMath xmlns:m="http://schemas.openxmlformats.org/officeDocument/2006/math">
                    <m:sSub>
                      <m:sSubPr>
                        <m:ctrlPr>
                          <a:rPr lang="en-IN" sz="2000" b="1"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000" b="1"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000" b="1" i="1" smtClean="0">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000" b="1" i="1">
                            <a:latin typeface="Cambria Math" panose="02040503050406030204" pitchFamily="18" charset="0"/>
                            <a:ea typeface="Times New Roman" panose="02020603050405020304" pitchFamily="18" charset="0"/>
                            <a:cs typeface="Times New Roman" panose="02020603050405020304" pitchFamily="18" charset="0"/>
                          </a:rPr>
                          <m:t>𝑻</m:t>
                        </m:r>
                      </m:sub>
                    </m:sSub>
                  </m:oMath>
                </a14:m>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requires effort by only the </a:t>
                </a:r>
                <a:r>
                  <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teacher</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a:t>
                </a:r>
                <a:r>
                  <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assessing student quality; </a:t>
                </a:r>
                <a14:m>
                  <m:oMath xmlns:m="http://schemas.openxmlformats.org/officeDocument/2006/math">
                    <m:r>
                      <a:rPr kumimoji="0" lang="en-IN" sz="2000" b="1" i="1" u="none" strike="noStrike" cap="none" normalizeH="0" smtClean="0">
                        <a:ln>
                          <a:noFill/>
                        </a:ln>
                        <a:solidFill>
                          <a:schemeClr val="tx1"/>
                        </a:solidFill>
                        <a:effectLst/>
                        <a:latin typeface="Cambria Math" panose="02040503050406030204" pitchFamily="18" charset="0"/>
                        <a:ea typeface="Calibri" pitchFamily="34" charset="0"/>
                        <a:cs typeface="Times New Roman" pitchFamily="18" charset="0"/>
                      </a:rPr>
                      <m:t>𝒂</m:t>
                    </m:r>
                  </m:oMath>
                </a14:m>
                <a:endPar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baseline="0" dirty="0" smtClean="0">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rPr>
                  <a:t>All efforts are unobservable.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dirty="0" smtClean="0">
                  <a:ln>
                    <a:noFill/>
                  </a:ln>
                  <a:solidFill>
                    <a:schemeClr val="tx1"/>
                  </a:solidFill>
                  <a:effectLst/>
                  <a:latin typeface="Arial" pitchFamily="34" charset="0"/>
                  <a:ea typeface="Calibri" pitchFamily="34" charset="0"/>
                  <a:cs typeface="Times New Roman" pitchFamily="18" charset="0"/>
                </a:endParaRPr>
              </a:p>
              <a:p>
                <a:pPr lvl="0" algn="just" defTabSz="914400" eaLnBrk="0" fontAlgn="base" hangingPunct="0">
                  <a:spcBef>
                    <a:spcPct val="0"/>
                  </a:spcBef>
                  <a:spcAft>
                    <a:spcPct val="0"/>
                  </a:spcAft>
                </a:pPr>
                <a:r>
                  <a:rPr lang="en-US" sz="2000" b="1" baseline="0" dirty="0" smtClean="0">
                    <a:latin typeface="Arial" pitchFamily="34" charset="0"/>
                    <a:ea typeface="Calibri" pitchFamily="34" charset="0"/>
                    <a:cs typeface="Times New Roman" pitchFamily="18" charset="0"/>
                  </a:rPr>
                  <a:t>All efforts are costly to the agents; Teacher prefers teaching to assessment</a:t>
                </a:r>
              </a:p>
              <a:p>
                <a:pPr lvl="0" algn="just" defTabSz="914400" eaLnBrk="0" fontAlgn="base" hangingPunct="0">
                  <a:spcBef>
                    <a:spcPct val="0"/>
                  </a:spcBef>
                  <a:spcAft>
                    <a:spcPct val="0"/>
                  </a:spcAft>
                </a:pPr>
                <a:endParaRPr lang="en-US" sz="2000" b="1" dirty="0" smtClean="0">
                  <a:latin typeface="Arial" pitchFamily="34" charset="0"/>
                  <a:ea typeface="Calibri" pitchFamily="34" charset="0"/>
                  <a:cs typeface="Times New Roman" pitchFamily="18" charset="0"/>
                </a:endParaRPr>
              </a:p>
              <a:p>
                <a:pPr lvl="0" algn="just" defTabSz="914400" eaLnBrk="0" fontAlgn="base" hangingPunct="0">
                  <a:spcBef>
                    <a:spcPct val="0"/>
                  </a:spcBef>
                  <a:spcAft>
                    <a:spcPct val="0"/>
                  </a:spcAft>
                </a:pPr>
                <a:r>
                  <a:rPr lang="en-US" sz="2000" b="1" dirty="0" smtClean="0">
                    <a:latin typeface="Arial" pitchFamily="34" charset="0"/>
                    <a:ea typeface="Calibri" pitchFamily="34" charset="0"/>
                    <a:cs typeface="Times New Roman" pitchFamily="18" charset="0"/>
                  </a:rPr>
                  <a:t>Framework</a:t>
                </a:r>
                <a:r>
                  <a:rPr lang="en-US" sz="2000" b="1" dirty="0">
                    <a:latin typeface="Arial" pitchFamily="34" charset="0"/>
                    <a:ea typeface="Calibri" pitchFamily="34" charset="0"/>
                    <a:cs typeface="Times New Roman" pitchFamily="18" charset="0"/>
                  </a:rPr>
                  <a:t>: multi-tasking with multiple agents. </a:t>
                </a:r>
              </a:p>
              <a:p>
                <a:pPr lvl="0" algn="just" defTabSz="914400" eaLnBrk="0" fontAlgn="base" hangingPunct="0">
                  <a:spcBef>
                    <a:spcPct val="0"/>
                  </a:spcBef>
                  <a:spcAft>
                    <a:spcPct val="0"/>
                  </a:spcAft>
                </a:pPr>
                <a:endParaRPr lang="en-US" sz="2000" b="1" dirty="0">
                  <a:latin typeface="Arial" pitchFamily="34" charset="0"/>
                  <a:cs typeface="Arial" pitchFamily="34" charset="0"/>
                </a:endParaRPr>
              </a:p>
              <a:p>
                <a:pPr lvl="0" algn="just" defTabSz="914400" eaLnBrk="0" fontAlgn="base" hangingPunct="0">
                  <a:spcBef>
                    <a:spcPct val="0"/>
                  </a:spcBef>
                  <a:spcAft>
                    <a:spcPct val="0"/>
                  </a:spcAft>
                </a:pPr>
                <a:r>
                  <a:rPr lang="en-US" sz="2000" b="1" dirty="0">
                    <a:latin typeface="Arial" pitchFamily="34" charset="0"/>
                    <a:cs typeface="Times New Roman" pitchFamily="18" charset="0"/>
                  </a:rPr>
                  <a:t>Teacher chooses </a:t>
                </a:r>
                <a:r>
                  <a:rPr lang="en-US" sz="2000" b="1" i="1" dirty="0">
                    <a:latin typeface="Arial" pitchFamily="34" charset="0"/>
                    <a:cs typeface="Times New Roman" pitchFamily="18" charset="0"/>
                  </a:rPr>
                  <a:t>t</a:t>
                </a:r>
                <a:r>
                  <a:rPr lang="en-US" sz="2000" b="1" dirty="0">
                    <a:latin typeface="Arial" pitchFamily="34" charset="0"/>
                    <a:cs typeface="Times New Roman" pitchFamily="18" charset="0"/>
                  </a:rPr>
                  <a:t> and </a:t>
                </a:r>
                <a14:m>
                  <m:oMath xmlns:m="http://schemas.openxmlformats.org/officeDocument/2006/math">
                    <m:r>
                      <a:rPr lang="en-IN" sz="2000" b="1" i="1">
                        <a:latin typeface="Cambria Math" panose="02040503050406030204" pitchFamily="18" charset="0"/>
                        <a:cs typeface="Times New Roman" pitchFamily="18" charset="0"/>
                      </a:rPr>
                      <m:t>𝒂</m:t>
                    </m:r>
                  </m:oMath>
                </a14:m>
                <a:r>
                  <a:rPr lang="en-US" sz="2000" b="1" dirty="0">
                    <a:latin typeface="Arial" pitchFamily="34" charset="0"/>
                    <a:cs typeface="Times New Roman" pitchFamily="18" charset="0"/>
                  </a:rPr>
                  <a:t> simultaneously with student choosing </a:t>
                </a:r>
                <a:r>
                  <a:rPr lang="en-US" sz="2000" b="1" i="1" dirty="0">
                    <a:latin typeface="Arial" pitchFamily="34" charset="0"/>
                    <a:cs typeface="Times New Roman" pitchFamily="18" charset="0"/>
                  </a:rPr>
                  <a:t>e</a:t>
                </a:r>
                <a:r>
                  <a:rPr lang="en-US" sz="2000" b="1" dirty="0" smtClean="0">
                    <a:latin typeface="Arial" pitchFamily="34" charset="0"/>
                    <a:cs typeface="Times New Roman" pitchFamily="18" charset="0"/>
                  </a:rPr>
                  <a: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mc:Choice>
        <mc:Fallback xmlns="">
          <p:sp>
            <p:nvSpPr>
              <p:cNvPr id="1025" name="Rectangle 1"/>
              <p:cNvSpPr>
                <a:spLocks noRot="1" noChangeAspect="1" noMove="1" noResize="1" noEditPoints="1" noAdjustHandles="1" noChangeArrowheads="1" noChangeShapeType="1" noTextEdit="1"/>
              </p:cNvSpPr>
              <p:nvPr/>
            </p:nvSpPr>
            <p:spPr bwMode="auto">
              <a:xfrm>
                <a:off x="237699" y="263350"/>
                <a:ext cx="11719775" cy="5940088"/>
              </a:xfrm>
              <a:prstGeom prst="rect">
                <a:avLst/>
              </a:prstGeom>
              <a:blipFill rotWithShape="0">
                <a:blip r:embed="rId2"/>
                <a:stretch>
                  <a:fillRect l="-572" r="-468" b="-1436"/>
                </a:stretch>
              </a:blipFill>
              <a:ln w="9525">
                <a:noFill/>
                <a:miter lim="800000"/>
                <a:headEnd/>
                <a:tailEnd/>
              </a:ln>
              <a:effectLst/>
            </p:spPr>
            <p:txBody>
              <a:bodyPr/>
              <a:lstStyle/>
              <a:p>
                <a:r>
                  <a:rPr lang="en-IN">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10862" y="228179"/>
                <a:ext cx="11594451" cy="5232202"/>
              </a:xfrm>
              <a:prstGeom prst="rect">
                <a:avLst/>
              </a:prstGeom>
            </p:spPr>
            <p:txBody>
              <a:bodyPr wrap="square">
                <a:spAutoFit/>
              </a:bodyPr>
              <a:lstStyle/>
              <a:p>
                <a:pPr lvl="0" algn="just" defTabSz="914400" eaLnBrk="0" fontAlgn="base" hangingPunct="0">
                  <a:lnSpc>
                    <a:spcPct val="150000"/>
                  </a:lnSpc>
                  <a:spcBef>
                    <a:spcPct val="0"/>
                  </a:spcBef>
                  <a:spcAft>
                    <a:spcPct val="0"/>
                  </a:spcAft>
                </a:pPr>
                <a:r>
                  <a:rPr lang="en-US" sz="2000" b="1" dirty="0">
                    <a:solidFill>
                      <a:srgbClr val="0070C0"/>
                    </a:solidFill>
                    <a:latin typeface="Arial" pitchFamily="34" charset="0"/>
                    <a:ea typeface="Calibri" pitchFamily="34" charset="0"/>
                    <a:cs typeface="Times New Roman" pitchFamily="18" charset="0"/>
                  </a:rPr>
                  <a:t>The </a:t>
                </a:r>
                <a:r>
                  <a:rPr lang="en-US" sz="2000" b="1" dirty="0" smtClean="0">
                    <a:solidFill>
                      <a:srgbClr val="0070C0"/>
                    </a:solidFill>
                    <a:latin typeface="Arial" pitchFamily="34" charset="0"/>
                    <a:ea typeface="Calibri" pitchFamily="34" charset="0"/>
                    <a:cs typeface="Times New Roman" pitchFamily="18" charset="0"/>
                  </a:rPr>
                  <a:t>Model (contd.)</a:t>
                </a:r>
              </a:p>
              <a:p>
                <a:pPr lvl="0" algn="just" defTabSz="914400" eaLnBrk="0" fontAlgn="base" hangingPunct="0">
                  <a:lnSpc>
                    <a:spcPct val="150000"/>
                  </a:lnSpc>
                  <a:spcBef>
                    <a:spcPct val="0"/>
                  </a:spcBef>
                  <a:spcAft>
                    <a:spcPct val="0"/>
                  </a:spcAft>
                </a:pPr>
                <a:endParaRPr lang="en-US" sz="2000" b="1" dirty="0">
                  <a:solidFill>
                    <a:srgbClr val="0070C0"/>
                  </a:solidFill>
                  <a:latin typeface="Arial" pitchFamily="34" charset="0"/>
                  <a:ea typeface="Calibri" pitchFamily="34" charset="0"/>
                  <a:cs typeface="Times New Roman" pitchFamily="18" charset="0"/>
                </a:endParaRPr>
              </a:p>
              <a:p>
                <a:pPr lvl="0" algn="just" defTabSz="914400" eaLnBrk="0" fontAlgn="base" hangingPunct="0">
                  <a:lnSpc>
                    <a:spcPct val="150000"/>
                  </a:lnSpc>
                  <a:spcBef>
                    <a:spcPct val="0"/>
                  </a:spcBef>
                  <a:spcAft>
                    <a:spcPct val="0"/>
                  </a:spcAft>
                </a:pPr>
                <a:r>
                  <a:rPr lang="en-US" sz="2000" b="1" dirty="0" smtClean="0">
                    <a:latin typeface="Arial" pitchFamily="34" charset="0"/>
                    <a:ea typeface="Calibri" pitchFamily="34" charset="0"/>
                    <a:cs typeface="Times New Roman" pitchFamily="18" charset="0"/>
                  </a:rPr>
                  <a:t>Placements: happen based on teacher’s certificates of student skill / student grades and external assessment by recruiting firm</a:t>
                </a:r>
              </a:p>
              <a:p>
                <a:pPr lvl="0" algn="just" defTabSz="914400" eaLnBrk="0" fontAlgn="base" hangingPunct="0">
                  <a:lnSpc>
                    <a:spcPct val="150000"/>
                  </a:lnSpc>
                  <a:spcBef>
                    <a:spcPct val="0"/>
                  </a:spcBef>
                  <a:spcAft>
                    <a:spcPct val="0"/>
                  </a:spcAft>
                </a:pPr>
                <a:endParaRPr lang="en-US" sz="2000" b="1" dirty="0">
                  <a:latin typeface="Arial" pitchFamily="34" charset="0"/>
                  <a:ea typeface="Calibri" pitchFamily="34" charset="0"/>
                  <a:cs typeface="Times New Roman" pitchFamily="18" charset="0"/>
                </a:endParaRPr>
              </a:p>
              <a:p>
                <a:pPr lvl="0" algn="just" defTabSz="914400" eaLnBrk="0" fontAlgn="base" hangingPunct="0">
                  <a:lnSpc>
                    <a:spcPct val="150000"/>
                  </a:lnSpc>
                  <a:spcBef>
                    <a:spcPct val="0"/>
                  </a:spcBef>
                  <a:spcAft>
                    <a:spcPct val="0"/>
                  </a:spcAft>
                </a:pPr>
                <a:r>
                  <a:rPr lang="en-US" sz="2000" b="1" dirty="0" smtClean="0">
                    <a:latin typeface="Arial" pitchFamily="34" charset="0"/>
                    <a:ea typeface="Calibri" pitchFamily="34" charset="0"/>
                    <a:cs typeface="Times New Roman" pitchFamily="18" charset="0"/>
                  </a:rPr>
                  <a:t>Firm’s effort in assessment, </a:t>
                </a:r>
                <a14:m>
                  <m:oMath xmlns:m="http://schemas.openxmlformats.org/officeDocument/2006/math">
                    <m:r>
                      <a:rPr lang="en-US" sz="2400" b="1" i="1" smtClean="0">
                        <a:latin typeface="Cambria Math" panose="02040503050406030204" pitchFamily="18" charset="0"/>
                        <a:ea typeface="Cambria Math" panose="02040503050406030204" pitchFamily="18" charset="0"/>
                        <a:cs typeface="Times New Roman" pitchFamily="18" charset="0"/>
                      </a:rPr>
                      <m:t>𝝉</m:t>
                    </m:r>
                  </m:oMath>
                </a14:m>
                <a:r>
                  <a:rPr lang="en-US" sz="2400" b="1" dirty="0" smtClean="0">
                    <a:latin typeface="Arial" pitchFamily="34" charset="0"/>
                    <a:ea typeface="Calibri" pitchFamily="34" charset="0"/>
                    <a:cs typeface="Times New Roman" pitchFamily="18" charset="0"/>
                  </a:rPr>
                  <a:t> </a:t>
                </a:r>
                <a:r>
                  <a:rPr lang="en-US" sz="2000" b="1" dirty="0" smtClean="0">
                    <a:latin typeface="Arial" pitchFamily="34" charset="0"/>
                    <a:ea typeface="Calibri" pitchFamily="34" charset="0"/>
                    <a:cs typeface="Times New Roman" pitchFamily="18" charset="0"/>
                  </a:rPr>
                  <a:t>is given exogenously; firms play a passive role</a:t>
                </a:r>
              </a:p>
              <a:p>
                <a:pPr lvl="0" algn="just" defTabSz="914400" eaLnBrk="0" fontAlgn="base" hangingPunct="0">
                  <a:lnSpc>
                    <a:spcPct val="150000"/>
                  </a:lnSpc>
                  <a:spcBef>
                    <a:spcPct val="0"/>
                  </a:spcBef>
                  <a:spcAft>
                    <a:spcPct val="0"/>
                  </a:spcAft>
                </a:pPr>
                <a:endParaRPr lang="en-US" sz="2000" b="1" dirty="0">
                  <a:latin typeface="Arial" pitchFamily="34" charset="0"/>
                  <a:ea typeface="Calibri" pitchFamily="34" charset="0"/>
                  <a:cs typeface="Times New Roman" pitchFamily="18" charset="0"/>
                </a:endParaRPr>
              </a:p>
              <a:p>
                <a:pPr lvl="0" algn="just" defTabSz="914400" eaLnBrk="0" fontAlgn="base" hangingPunct="0">
                  <a:lnSpc>
                    <a:spcPct val="150000"/>
                  </a:lnSpc>
                  <a:spcBef>
                    <a:spcPct val="0"/>
                  </a:spcBef>
                  <a:spcAft>
                    <a:spcPct val="0"/>
                  </a:spcAft>
                </a:pPr>
                <a:endParaRPr lang="en-US" sz="2000" b="1" dirty="0" smtClean="0">
                  <a:latin typeface="Arial" pitchFamily="34" charset="0"/>
                  <a:ea typeface="Calibri" pitchFamily="34" charset="0"/>
                  <a:cs typeface="Times New Roman" pitchFamily="18" charset="0"/>
                </a:endParaRPr>
              </a:p>
              <a:p>
                <a:pPr lvl="0" algn="just" defTabSz="914400" eaLnBrk="0" fontAlgn="base" hangingPunct="0">
                  <a:spcBef>
                    <a:spcPct val="0"/>
                  </a:spcBef>
                  <a:spcAft>
                    <a:spcPct val="0"/>
                  </a:spcAft>
                </a:pPr>
                <a:endParaRPr lang="en-US" sz="2000" b="1" dirty="0">
                  <a:latin typeface="Arial" pitchFamily="34" charset="0"/>
                  <a:ea typeface="Calibri" pitchFamily="34" charset="0"/>
                  <a:cs typeface="Times New Roman" pitchFamily="18" charset="0"/>
                </a:endParaRPr>
              </a:p>
              <a:p>
                <a:pPr lvl="0" algn="just" defTabSz="914400" eaLnBrk="0" fontAlgn="base" hangingPunct="0">
                  <a:spcBef>
                    <a:spcPct val="0"/>
                  </a:spcBef>
                  <a:spcAft>
                    <a:spcPct val="0"/>
                  </a:spcAft>
                </a:pPr>
                <a:r>
                  <a:rPr lang="en-US" sz="2000" b="1" dirty="0" smtClean="0">
                    <a:latin typeface="Arial" pitchFamily="34" charset="0"/>
                    <a:ea typeface="Calibri" pitchFamily="34" charset="0"/>
                    <a:cs typeface="Times New Roman" pitchFamily="18" charset="0"/>
                  </a:rPr>
                  <a:t>    </a:t>
                </a:r>
              </a:p>
              <a:p>
                <a:pPr lvl="0" algn="just" defTabSz="914400" eaLnBrk="0" fontAlgn="base" hangingPunct="0">
                  <a:spcBef>
                    <a:spcPct val="0"/>
                  </a:spcBef>
                  <a:spcAft>
                    <a:spcPct val="0"/>
                  </a:spcAft>
                </a:pPr>
                <a:endParaRPr lang="en-US" sz="2400" b="1" dirty="0">
                  <a:latin typeface="Arial" pitchFamily="34" charset="0"/>
                  <a:ea typeface="Calibri" pitchFamily="34" charset="0"/>
                  <a:cs typeface="Times New Roman" pitchFamily="18" charset="0"/>
                </a:endParaRPr>
              </a:p>
              <a:p>
                <a:pPr lvl="0" algn="just" defTabSz="914400" fontAlgn="base">
                  <a:spcBef>
                    <a:spcPct val="0"/>
                  </a:spcBef>
                  <a:spcAft>
                    <a:spcPct val="0"/>
                  </a:spcAft>
                </a:pPr>
                <a:endParaRPr lang="en-US" sz="2400" b="1" dirty="0">
                  <a:solidFill>
                    <a:srgbClr val="0070C0"/>
                  </a:solidFill>
                  <a:latin typeface="Arial" pitchFamily="34" charset="0"/>
                  <a:ea typeface="Calibri" pitchFamily="34"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0862" y="228179"/>
                <a:ext cx="11594451" cy="5232202"/>
              </a:xfrm>
              <a:prstGeom prst="rect">
                <a:avLst/>
              </a:prstGeom>
              <a:blipFill rotWithShape="0">
                <a:blip r:embed="rId2"/>
                <a:stretch>
                  <a:fillRect l="-578" r="-526"/>
                </a:stretch>
              </a:blipFill>
            </p:spPr>
            <p:txBody>
              <a:bodyPr/>
              <a:lstStyle/>
              <a:p>
                <a:r>
                  <a:rPr lang="en-IN">
                    <a:noFill/>
                  </a:rPr>
                  <a:t> </a:t>
                </a:r>
              </a:p>
            </p:txBody>
          </p:sp>
        </mc:Fallback>
      </mc:AlternateContent>
    </p:spTree>
    <p:extLst>
      <p:ext uri="{BB962C8B-B14F-4D97-AF65-F5344CB8AC3E}">
        <p14:creationId xmlns:p14="http://schemas.microsoft.com/office/powerpoint/2010/main" val="74116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188890" y="169206"/>
                <a:ext cx="11852856" cy="5850641"/>
              </a:xfrm>
              <a:prstGeom prst="rect">
                <a:avLst/>
              </a:prstGeom>
            </p:spPr>
            <p:txBody>
              <a:bodyPr wrap="square">
                <a:spAutoFit/>
              </a:bodyPr>
              <a:lstStyle/>
              <a:p>
                <a:pPr algn="just">
                  <a:lnSpc>
                    <a:spcPct val="115000"/>
                  </a:lnSpc>
                  <a:spcAft>
                    <a:spcPts val="1000"/>
                  </a:spcAft>
                </a:pPr>
                <a:r>
                  <a:rPr lang="en-US" sz="2400" b="1" i="1" dirty="0" smtClean="0">
                    <a:solidFill>
                      <a:srgbClr val="0070C0"/>
                    </a:solidFill>
                    <a:ea typeface="Calibri" panose="020F0502020204030204" pitchFamily="34" charset="0"/>
                    <a:cs typeface="Times New Roman" panose="02020603050405020304" pitchFamily="18" charset="0"/>
                  </a:rPr>
                  <a:t>Educational Production Function:</a:t>
                </a:r>
                <a:endParaRPr lang="en-IN" sz="2400" b="1" dirty="0">
                  <a:solidFill>
                    <a:srgbClr val="0070C0"/>
                  </a:solidFill>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smtClean="0">
                    <a:ea typeface="Calibri" panose="020F0502020204030204" pitchFamily="34"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𝒒</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𝑸</m:t>
                    </m:r>
                    <m:d>
                      <m:dPr>
                        <m:ctrlPr>
                          <a:rPr lang="en-IN" sz="2400" b="1" i="1">
                            <a:latin typeface="Cambria Math" panose="02040503050406030204" pitchFamily="18" charset="0"/>
                            <a:ea typeface="Calibri" panose="020F0502020204030204" pitchFamily="34"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𝒕</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𝒆</m:t>
                        </m:r>
                      </m:e>
                    </m:d>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𝒕𝒆</m:t>
                    </m:r>
                    <m:r>
                      <a:rPr lang="en-US" sz="2400" b="1" i="1">
                        <a:latin typeface="Cambria Math" panose="02040503050406030204" pitchFamily="18" charset="0"/>
                        <a:ea typeface="Calibri" panose="020F0502020204030204" pitchFamily="34" charset="0"/>
                        <a:cs typeface="Times New Roman" panose="02020603050405020304" pitchFamily="18" charset="0"/>
                      </a:rPr>
                      <m:t>,                  </m:t>
                    </m:r>
                    <m:r>
                      <a:rPr lang="en-US" sz="2400" b="1" i="1">
                        <a:latin typeface="Cambria Math" panose="02040503050406030204" pitchFamily="18" charset="0"/>
                        <a:ea typeface="Calibri" panose="020F0502020204030204" pitchFamily="34" charset="0"/>
                        <a:cs typeface="Times New Roman" panose="02020603050405020304" pitchFamily="18" charset="0"/>
                      </a:rPr>
                      <m:t>𝒕</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𝒆</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𝟎</m:t>
                    </m:r>
                    <m:r>
                      <a:rPr lang="en-IN" sz="2400" b="1" i="1" smtClean="0">
                        <a:latin typeface="Cambria Math" panose="02040503050406030204" pitchFamily="18" charset="0"/>
                        <a:ea typeface="Calibri" panose="020F0502020204030204" pitchFamily="34" charset="0"/>
                        <a:cs typeface="Times New Roman" panose="02020603050405020304" pitchFamily="18" charset="0"/>
                      </a:rPr>
                      <m:t>,</m:t>
                    </m:r>
                    <m:r>
                      <a:rPr lang="en-IN" sz="2400" b="1" i="1" smtClean="0">
                        <a:latin typeface="Cambria Math" panose="02040503050406030204" pitchFamily="18" charset="0"/>
                        <a:ea typeface="Calibri" panose="020F0502020204030204" pitchFamily="34" charset="0"/>
                        <a:cs typeface="Times New Roman" panose="02020603050405020304" pitchFamily="18" charset="0"/>
                      </a:rPr>
                      <m:t>𝟏</m:t>
                    </m:r>
                    <m:r>
                      <a:rPr lang="en-US" sz="2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ea typeface="Times New Roman" panose="02020603050405020304" pitchFamily="18" charset="0"/>
                    <a:cs typeface="Times New Roman" panose="02020603050405020304" pitchFamily="18" charset="0"/>
                  </a:rPr>
                  <a:t>  …………….(1)</a:t>
                </a:r>
                <a:endParaRPr lang="en-IN" sz="2400" b="1" dirty="0">
                  <a:ea typeface="Calibri" panose="020F0502020204030204" pitchFamily="34" charset="0"/>
                  <a:cs typeface="Times New Roman" panose="02020603050405020304" pitchFamily="18" charset="0"/>
                </a:endParaRPr>
              </a:p>
              <a:p>
                <a:pPr algn="just">
                  <a:lnSpc>
                    <a:spcPct val="115000"/>
                  </a:lnSpc>
                  <a:spcAft>
                    <a:spcPts val="1000"/>
                  </a:spcAft>
                </a:pPr>
                <a:r>
                  <a:rPr lang="en-US" sz="2400" b="1" i="1" dirty="0">
                    <a:ea typeface="Times New Roman" panose="02020603050405020304" pitchFamily="18" charset="0"/>
                    <a:cs typeface="Times New Roman" panose="02020603050405020304" pitchFamily="18" charset="0"/>
                  </a:rPr>
                  <a:t>t</a:t>
                </a:r>
                <a:r>
                  <a:rPr lang="en-US" sz="2400" b="1" dirty="0">
                    <a:ea typeface="Times New Roman" panose="02020603050405020304" pitchFamily="18" charset="0"/>
                    <a:cs typeface="Times New Roman" panose="02020603050405020304" pitchFamily="18" charset="0"/>
                  </a:rPr>
                  <a:t> and </a:t>
                </a:r>
                <a:r>
                  <a:rPr lang="en-US" sz="2400" b="1" i="1" dirty="0">
                    <a:ea typeface="Times New Roman" panose="02020603050405020304" pitchFamily="18" charset="0"/>
                    <a:cs typeface="Times New Roman" panose="02020603050405020304" pitchFamily="18" charset="0"/>
                  </a:rPr>
                  <a:t>e</a:t>
                </a:r>
                <a:r>
                  <a:rPr lang="en-US" sz="2400" b="1" dirty="0">
                    <a:ea typeface="Times New Roman" panose="02020603050405020304" pitchFamily="18" charset="0"/>
                    <a:cs typeface="Times New Roman" panose="02020603050405020304" pitchFamily="18" charset="0"/>
                  </a:rPr>
                  <a:t>: effort levels chosen by the teacher and the student in teaching and learning respectively, which are unobservable; </a:t>
                </a:r>
                <a:r>
                  <a:rPr lang="en-US" sz="2400" b="1" i="1" dirty="0">
                    <a:ea typeface="Times New Roman" panose="02020603050405020304" pitchFamily="18" charset="0"/>
                    <a:cs typeface="Times New Roman" panose="02020603050405020304" pitchFamily="18" charset="0"/>
                  </a:rPr>
                  <a:t>q</a:t>
                </a:r>
                <a:r>
                  <a:rPr lang="en-US" sz="2400" b="1" dirty="0">
                    <a:ea typeface="Times New Roman" panose="02020603050405020304" pitchFamily="18" charset="0"/>
                    <a:cs typeface="Times New Roman" panose="02020603050405020304" pitchFamily="18" charset="0"/>
                  </a:rPr>
                  <a:t> refers to the skill or “quality” generated by the training process. </a:t>
                </a:r>
                <a:endParaRPr lang="en-US" sz="2400" b="1" dirty="0" smtClean="0">
                  <a:ea typeface="Times New Roman" panose="02020603050405020304" pitchFamily="18" charset="0"/>
                  <a:cs typeface="Times New Roman" panose="02020603050405020304" pitchFamily="18" charset="0"/>
                </a:endParaRPr>
              </a:p>
              <a:p>
                <a:pPr algn="just">
                  <a:lnSpc>
                    <a:spcPct val="115000"/>
                  </a:lnSpc>
                  <a:spcAft>
                    <a:spcPts val="1000"/>
                  </a:spcAft>
                </a:pPr>
                <a:endParaRPr lang="en-US" sz="2400" b="1" dirty="0">
                  <a:cs typeface="Times New Roman" panose="02020603050405020304" pitchFamily="18" charset="0"/>
                </a:endParaRPr>
              </a:p>
              <a:p>
                <a:pPr algn="just">
                  <a:lnSpc>
                    <a:spcPct val="115000"/>
                  </a:lnSpc>
                  <a:spcAft>
                    <a:spcPts val="1000"/>
                  </a:spcAft>
                </a:pPr>
                <a:r>
                  <a:rPr lang="en-US" sz="2400" b="1" i="1" dirty="0">
                    <a:solidFill>
                      <a:srgbClr val="0070C0"/>
                    </a:solidFill>
                    <a:ea typeface="Times New Roman" panose="02020603050405020304" pitchFamily="18" charset="0"/>
                    <a:cs typeface="Times New Roman" panose="02020603050405020304" pitchFamily="18" charset="0"/>
                  </a:rPr>
                  <a:t>Quality Assessment:</a:t>
                </a:r>
                <a:endParaRPr lang="en-IN" sz="2400" b="1" dirty="0">
                  <a:solidFill>
                    <a:srgbClr val="0070C0"/>
                  </a:solidFill>
                  <a:ea typeface="Calibri" panose="020F0502020204030204" pitchFamily="34" charset="0"/>
                  <a:cs typeface="Times New Roman" panose="02020603050405020304" pitchFamily="18" charset="0"/>
                </a:endParaRPr>
              </a:p>
              <a:p>
                <a:pPr algn="just">
                  <a:lnSpc>
                    <a:spcPct val="115000"/>
                  </a:lnSpc>
                  <a:spcAft>
                    <a:spcPts val="1000"/>
                  </a:spcAft>
                </a:pPr>
                <a:r>
                  <a:rPr lang="en-IN" sz="2400" b="1" dirty="0" smtClean="0"/>
                  <a:t>Evaluation of student quality happens twice – internal assessment by teacher and external by recruiting firm when student enters job market</a:t>
                </a:r>
              </a:p>
              <a:p>
                <a:pPr algn="just">
                  <a:lnSpc>
                    <a:spcPct val="115000"/>
                  </a:lnSpc>
                  <a:spcAft>
                    <a:spcPts val="1000"/>
                  </a:spcAft>
                </a:pPr>
                <a:r>
                  <a:rPr lang="en-IN" sz="2400" b="1" dirty="0" smtClean="0"/>
                  <a:t>Evaluation procedure is not perfect and grades assigned are noisy estimates</a:t>
                </a:r>
              </a:p>
              <a:p>
                <a:pPr algn="just">
                  <a:lnSpc>
                    <a:spcPct val="115000"/>
                  </a:lnSpc>
                  <a:spcAft>
                    <a:spcPts val="1000"/>
                  </a:spcAft>
                </a:pPr>
                <a:endParaRPr lang="en-IN"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188890" y="169206"/>
                <a:ext cx="11852856" cy="5850641"/>
              </a:xfrm>
              <a:prstGeom prst="rect">
                <a:avLst/>
              </a:prstGeom>
              <a:blipFill rotWithShape="0">
                <a:blip r:embed="rId2"/>
                <a:stretch>
                  <a:fillRect l="-823" t="-313" r="-772"/>
                </a:stretch>
              </a:blipFill>
            </p:spPr>
            <p:txBody>
              <a:bodyPr/>
              <a:lstStyle/>
              <a:p>
                <a:r>
                  <a:rPr lang="en-IN">
                    <a:noFill/>
                  </a:rPr>
                  <a:t> </a:t>
                </a:r>
              </a:p>
            </p:txBody>
          </p:sp>
        </mc:Fallback>
      </mc:AlternateContent>
    </p:spTree>
    <p:extLst>
      <p:ext uri="{BB962C8B-B14F-4D97-AF65-F5344CB8AC3E}">
        <p14:creationId xmlns:p14="http://schemas.microsoft.com/office/powerpoint/2010/main" val="3594554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0" y="0"/>
                <a:ext cx="12209172" cy="5918543"/>
              </a:xfrm>
              <a:prstGeom prst="rect">
                <a:avLst/>
              </a:prstGeom>
            </p:spPr>
            <p:txBody>
              <a:bodyPr wrap="square">
                <a:spAutoFit/>
              </a:bodyPr>
              <a:lstStyle/>
              <a:p>
                <a:pPr algn="just">
                  <a:lnSpc>
                    <a:spcPct val="115000"/>
                  </a:lnSpc>
                  <a:spcAft>
                    <a:spcPts val="1000"/>
                  </a:spcAft>
                </a:pPr>
                <a:endParaRPr lang="en-US" sz="2200" b="1" i="1" dirty="0" smtClean="0">
                  <a:solidFill>
                    <a:srgbClr val="0070C0"/>
                  </a:solidFill>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US" sz="2200" b="1" i="1" dirty="0" smtClean="0">
                    <a:solidFill>
                      <a:srgbClr val="0070C0"/>
                    </a:solidFill>
                    <a:effectLst/>
                    <a:ea typeface="Times New Roman" panose="02020603050405020304" pitchFamily="18" charset="0"/>
                    <a:cs typeface="Times New Roman" panose="02020603050405020304" pitchFamily="18" charset="0"/>
                  </a:rPr>
                  <a:t>Internal </a:t>
                </a:r>
                <a:r>
                  <a:rPr lang="en-US" sz="2200" b="1" i="1" dirty="0">
                    <a:solidFill>
                      <a:srgbClr val="0070C0"/>
                    </a:solidFill>
                    <a:effectLst/>
                    <a:ea typeface="Times New Roman" panose="02020603050405020304" pitchFamily="18" charset="0"/>
                    <a:cs typeface="Times New Roman" panose="02020603050405020304" pitchFamily="18" charset="0"/>
                  </a:rPr>
                  <a:t>Assessment / Grading by Teacher:</a:t>
                </a:r>
                <a:endParaRPr lang="en-IN" sz="2200" b="1" dirty="0">
                  <a:solidFill>
                    <a:srgbClr val="0070C0"/>
                  </a:solidFill>
                  <a:effectLst/>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sSub>
                      <m:sSub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𝑻</m:t>
                        </m:r>
                      </m:sub>
                    </m:sSub>
                  </m:oMath>
                </a14:m>
                <a:r>
                  <a:rPr lang="en-US" sz="2200" b="1" dirty="0">
                    <a:effectLst/>
                    <a:ea typeface="Times New Roman" panose="02020603050405020304" pitchFamily="18" charset="0"/>
                    <a:cs typeface="Times New Roman" panose="02020603050405020304" pitchFamily="18" charset="0"/>
                  </a:rPr>
                  <a:t>, the teacher’s estimate of student quality or the grade assigned to the student by the </a:t>
                </a:r>
                <a:r>
                  <a:rPr lang="en-US" sz="2200" b="1" dirty="0" smtClean="0">
                    <a:effectLst/>
                    <a:ea typeface="Times New Roman" panose="02020603050405020304" pitchFamily="18" charset="0"/>
                    <a:cs typeface="Times New Roman" panose="02020603050405020304" pitchFamily="18" charset="0"/>
                  </a:rPr>
                  <a:t>teacher,</a:t>
                </a:r>
                <a:endParaRPr lang="en-IN" sz="2200" b="1" i="1" dirty="0" smtClean="0">
                  <a:latin typeface="Cambria Math"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1000"/>
                  </a:spcAft>
                </a:pPr>
                <a14:m>
                  <m:oMath xmlns:m="http://schemas.openxmlformats.org/officeDocument/2006/math">
                    <m:r>
                      <a:rPr lang="en-IN" sz="2200" b="1" i="1"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IN" sz="2200" b="1"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latin typeface="Cambria Math" panose="02040503050406030204" pitchFamily="18" charset="0"/>
                            <a:ea typeface="Times New Roman" panose="02020603050405020304" pitchFamily="18" charset="0"/>
                            <a:cs typeface="Times New Roman" panose="02020603050405020304" pitchFamily="18" charset="0"/>
                          </a:rPr>
                          <m:t>𝑻</m:t>
                        </m:r>
                      </m:sub>
                    </m:sSub>
                    <m:r>
                      <a:rPr lang="en-US" sz="2200" b="1" i="1">
                        <a:latin typeface="Cambria Math" panose="02040503050406030204" pitchFamily="18" charset="0"/>
                        <a:ea typeface="Times New Roman" panose="02020603050405020304" pitchFamily="18" charset="0"/>
                        <a:cs typeface="Times New Roman" panose="02020603050405020304" pitchFamily="18" charset="0"/>
                      </a:rPr>
                      <m:t>∈(</m:t>
                    </m:r>
                    <m:r>
                      <a:rPr lang="en-US" sz="2200" b="1" i="1">
                        <a:latin typeface="Cambria Math" panose="02040503050406030204" pitchFamily="18" charset="0"/>
                        <a:ea typeface="Times New Roman" panose="02020603050405020304" pitchFamily="18" charset="0"/>
                        <a:cs typeface="Times New Roman" panose="02020603050405020304" pitchFamily="18" charset="0"/>
                      </a:rPr>
                      <m:t>𝟎</m:t>
                    </m:r>
                    <m:r>
                      <a:rPr lang="en-US" sz="2200" b="1" i="1">
                        <a:latin typeface="Cambria Math" panose="02040503050406030204" pitchFamily="18" charset="0"/>
                        <a:ea typeface="Times New Roman" panose="02020603050405020304" pitchFamily="18" charset="0"/>
                        <a:cs typeface="Times New Roman" panose="02020603050405020304" pitchFamily="18" charset="0"/>
                      </a:rPr>
                      <m:t>,</m:t>
                    </m:r>
                    <m:r>
                      <a:rPr lang="en-US" sz="2200" b="1" i="1">
                        <a:latin typeface="Cambria Math" panose="02040503050406030204" pitchFamily="18" charset="0"/>
                        <a:ea typeface="Times New Roman" panose="02020603050405020304" pitchFamily="18" charset="0"/>
                        <a:cs typeface="Times New Roman" panose="02020603050405020304" pitchFamily="18" charset="0"/>
                      </a:rPr>
                      <m:t>𝟏</m:t>
                    </m:r>
                    <m:r>
                      <a:rPr lang="en-US" sz="2200" b="1" i="1">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b="1" dirty="0">
                    <a:ea typeface="Times New Roman" panose="02020603050405020304" pitchFamily="18" charset="0"/>
                    <a:cs typeface="Times New Roman" panose="02020603050405020304" pitchFamily="18" charset="0"/>
                  </a:rPr>
                  <a:t>: </a:t>
                </a:r>
                <a14:m>
                  <m:oMath xmlns:m="http://schemas.openxmlformats.org/officeDocument/2006/math">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𝑻</m:t>
                            </m:r>
                          </m:sub>
                        </m:sSub>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𝑽</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𝑻</m:t>
                            </m:r>
                          </m:sub>
                        </m:sSub>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𝝈</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𝒂</m:t>
                        </m:r>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𝝈</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𝟏</m:t>
                        </m:r>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𝒂</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200" b="1" dirty="0">
                    <a:effectLst/>
                    <a:ea typeface="Times New Roman" panose="02020603050405020304" pitchFamily="18" charset="0"/>
                    <a:cs typeface="Times New Roman" panose="02020603050405020304" pitchFamily="18" charset="0"/>
                  </a:rPr>
                  <a:t>………(2)     </a:t>
                </a:r>
                <a:endParaRPr lang="en-US" sz="2200" b="1" dirty="0" smtClean="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IN" sz="2200" b="1" dirty="0" smtClean="0">
                    <a:ea typeface="Times New Roman" panose="02020603050405020304" pitchFamily="18" charset="0"/>
                    <a:cs typeface="Times New Roman" panose="02020603050405020304" pitchFamily="18" charset="0"/>
                  </a:rPr>
                  <a:t>E</a:t>
                </a:r>
                <a:r>
                  <a:rPr lang="en-US" sz="2200" b="1" dirty="0" err="1" smtClean="0">
                    <a:effectLst/>
                    <a:ea typeface="Times New Roman" panose="02020603050405020304" pitchFamily="18" charset="0"/>
                    <a:cs typeface="Times New Roman" panose="02020603050405020304" pitchFamily="18" charset="0"/>
                  </a:rPr>
                  <a:t>xpected</a:t>
                </a:r>
                <a:r>
                  <a:rPr lang="en-US" sz="2200" b="1" dirty="0" smtClean="0">
                    <a:effectLst/>
                    <a:ea typeface="Times New Roman" panose="02020603050405020304" pitchFamily="18" charset="0"/>
                    <a:cs typeface="Times New Roman" panose="02020603050405020304" pitchFamily="18" charset="0"/>
                  </a:rPr>
                  <a:t>  value of grade </a:t>
                </a:r>
                <a:r>
                  <a:rPr lang="en-US" sz="2200" b="1" dirty="0">
                    <a:effectLst/>
                    <a:ea typeface="Times New Roman" panose="02020603050405020304" pitchFamily="18" charset="0"/>
                    <a:cs typeface="Times New Roman" panose="02020603050405020304" pitchFamily="18" charset="0"/>
                  </a:rPr>
                  <a:t>correctly measures true quality. </a:t>
                </a:r>
                <a:endParaRPr lang="en-US" sz="2200" b="1" dirty="0" smtClean="0">
                  <a:effectLst/>
                  <a:ea typeface="Times New Roman" panose="02020603050405020304" pitchFamily="18" charset="0"/>
                  <a:cs typeface="Times New Roman" panose="02020603050405020304" pitchFamily="18" charset="0"/>
                </a:endParaRPr>
              </a:p>
              <a:p>
                <a:pPr algn="just">
                  <a:lnSpc>
                    <a:spcPct val="115000"/>
                  </a:lnSpc>
                  <a:spcAft>
                    <a:spcPts val="1000"/>
                  </a:spcAft>
                </a:pPr>
                <a:r>
                  <a:rPr lang="en-US" sz="2200" b="1" dirty="0" smtClean="0">
                    <a:ea typeface="Times New Roman" panose="02020603050405020304" pitchFamily="18" charset="0"/>
                    <a:cs typeface="Times New Roman" panose="02020603050405020304" pitchFamily="18" charset="0"/>
                  </a:rPr>
                  <a:t>Accuracy of grade increases (v</a:t>
                </a:r>
                <a:r>
                  <a:rPr lang="en-US" sz="2200" b="1" dirty="0" smtClean="0">
                    <a:effectLst/>
                    <a:ea typeface="Times New Roman" panose="02020603050405020304" pitchFamily="18" charset="0"/>
                    <a:cs typeface="Times New Roman" panose="02020603050405020304" pitchFamily="18" charset="0"/>
                  </a:rPr>
                  <a:t>ariance decreases) with </a:t>
                </a:r>
                <a:r>
                  <a:rPr lang="en-US" sz="2200" b="1" dirty="0">
                    <a:effectLst/>
                    <a:ea typeface="Times New Roman" panose="02020603050405020304" pitchFamily="18" charset="0"/>
                    <a:cs typeface="Times New Roman" panose="02020603050405020304" pitchFamily="18" charset="0"/>
                  </a:rPr>
                  <a:t>assessment </a:t>
                </a:r>
                <a:r>
                  <a:rPr lang="en-US" sz="2200" b="1" dirty="0" smtClean="0">
                    <a:effectLst/>
                    <a:ea typeface="Times New Roman" panose="02020603050405020304" pitchFamily="18" charset="0"/>
                    <a:cs typeface="Times New Roman" panose="02020603050405020304" pitchFamily="18" charset="0"/>
                  </a:rPr>
                  <a:t>effort and </a:t>
                </a:r>
                <a:r>
                  <a:rPr lang="en-US" sz="2200" b="1" dirty="0">
                    <a:effectLst/>
                    <a:ea typeface="Times New Roman" panose="02020603050405020304" pitchFamily="18" charset="0"/>
                    <a:cs typeface="Times New Roman" panose="02020603050405020304" pitchFamily="18" charset="0"/>
                  </a:rPr>
                  <a:t>the extremity of the true </a:t>
                </a:r>
                <a:r>
                  <a:rPr lang="en-US" sz="2200" b="1" dirty="0" smtClean="0">
                    <a:effectLst/>
                    <a:ea typeface="Times New Roman" panose="02020603050405020304" pitchFamily="18" charset="0"/>
                    <a:cs typeface="Times New Roman" panose="02020603050405020304" pitchFamily="18" charset="0"/>
                  </a:rPr>
                  <a:t>quality; and with improvement in state of evaluation technology (exogenously </a:t>
                </a:r>
                <a:r>
                  <a:rPr lang="en-US" sz="2200" b="1" dirty="0">
                    <a:effectLst/>
                    <a:ea typeface="Times New Roman" panose="02020603050405020304" pitchFamily="18" charset="0"/>
                    <a:cs typeface="Times New Roman" panose="02020603050405020304" pitchFamily="18" charset="0"/>
                  </a:rPr>
                  <a:t>given imprecision parameter </a:t>
                </a:r>
                <a14:m>
                  <m:oMath xmlns:m="http://schemas.openxmlformats.org/officeDocument/2006/math">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𝝈</m:t>
                    </m:r>
                  </m:oMath>
                </a14:m>
                <a:r>
                  <a:rPr lang="en-US" sz="2200" b="1" dirty="0" smtClean="0">
                    <a:effectLst/>
                    <a:ea typeface="Times New Roman" panose="02020603050405020304" pitchFamily="18" charset="0"/>
                    <a:cs typeface="Times New Roman" panose="02020603050405020304" pitchFamily="18" charset="0"/>
                  </a:rPr>
                  <a:t> has a smaller value)</a:t>
                </a:r>
              </a:p>
              <a:p>
                <a:pPr algn="just">
                  <a:lnSpc>
                    <a:spcPct val="115000"/>
                  </a:lnSpc>
                  <a:spcAft>
                    <a:spcPts val="1000"/>
                  </a:spcAft>
                </a:pPr>
                <a:endParaRPr lang="en-IN" sz="2200" b="1"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n-US" sz="2200" b="1" i="1" dirty="0">
                    <a:solidFill>
                      <a:srgbClr val="0070C0"/>
                    </a:solidFill>
                    <a:effectLst/>
                    <a:ea typeface="Calibri" panose="020F0502020204030204" pitchFamily="34" charset="0"/>
                    <a:cs typeface="Times New Roman" panose="02020603050405020304" pitchFamily="18" charset="0"/>
                  </a:rPr>
                  <a:t>External Assessment / Grading by Recruiting Firm:</a:t>
                </a:r>
                <a:endParaRPr lang="en-IN" sz="2200" b="1" dirty="0">
                  <a:solidFill>
                    <a:srgbClr val="0070C0"/>
                  </a:solidFill>
                  <a:effectLst/>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sSub>
                      <m:sSub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𝑭</m:t>
                        </m:r>
                      </m:sub>
                    </m:sSub>
                  </m:oMath>
                </a14:m>
                <a:r>
                  <a:rPr lang="en-US" sz="2200" b="1" dirty="0">
                    <a:effectLst/>
                    <a:ea typeface="Calibri" panose="020F0502020204030204" pitchFamily="34" charset="0"/>
                    <a:cs typeface="Times New Roman" panose="02020603050405020304" pitchFamily="18" charset="0"/>
                  </a:rPr>
                  <a:t> has the following properties:</a:t>
                </a:r>
                <a:endParaRPr lang="en-IN" sz="2200" b="1" dirty="0">
                  <a:effectLst/>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𝑭</m:t>
                            </m:r>
                          </m:sub>
                        </m:sSub>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𝒂𝒏𝒅</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𝑽</m:t>
                    </m:r>
                    <m:d>
                      <m:d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2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𝑭</m:t>
                            </m:r>
                          </m:sub>
                        </m:sSub>
                      </m:e>
                    </m:d>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200" b="1" i="1">
                        <a:effectLst/>
                        <a:latin typeface="Cambria Math" panose="02040503050406030204" pitchFamily="18" charset="0"/>
                        <a:ea typeface="Times New Roman" panose="02020603050405020304" pitchFamily="18" charset="0"/>
                        <a:cs typeface="Times New Roman" panose="02020603050405020304" pitchFamily="18" charset="0"/>
                      </a:rPr>
                      <m:t>𝝈</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 </m:t>
                    </m:r>
                    <m:d>
                      <m:dPr>
                        <m:ctrlPr>
                          <a:rPr lang="en-IN" sz="2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𝝉</m:t>
                        </m:r>
                      </m:e>
                    </m:d>
                    <m:r>
                      <a:rPr lang="en-US" sz="2200" b="1" i="1">
                        <a:effectLst/>
                        <a:latin typeface="Cambria Math" panose="02040503050406030204" pitchFamily="18" charset="0"/>
                        <a:ea typeface="Calibri" panose="020F0502020204030204" pitchFamily="34" charset="0"/>
                        <a:cs typeface="Times New Roman" panose="02020603050405020304" pitchFamily="18" charset="0"/>
                      </a:rPr>
                      <m:t>𝒒</m:t>
                    </m:r>
                    <m:d>
                      <m:dPr>
                        <m:ctrlPr>
                          <a:rPr lang="en-IN" sz="2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2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𝒒</m:t>
                        </m:r>
                      </m:e>
                    </m:d>
                    <m:r>
                      <a:rPr lang="en-US" sz="2200" b="1" i="1">
                        <a:effectLst/>
                        <a:latin typeface="Cambria Math" panose="02040503050406030204" pitchFamily="18" charset="0"/>
                        <a:ea typeface="Calibri" panose="020F0502020204030204" pitchFamily="34" charset="0"/>
                        <a:cs typeface="Times New Roman" panose="02020603050405020304" pitchFamily="18" charset="0"/>
                      </a:rPr>
                      <m:t>                 </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𝝉</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2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b="1" dirty="0">
                    <a:effectLst/>
                    <a:ea typeface="Calibri" panose="020F0502020204030204" pitchFamily="34" charset="0"/>
                    <a:cs typeface="Times New Roman" panose="02020603050405020304" pitchFamily="18" charset="0"/>
                  </a:rPr>
                  <a:t>……….. (3</a:t>
                </a:r>
                <a:r>
                  <a:rPr lang="en-US" sz="2200" b="1" dirty="0" smtClean="0">
                    <a:effectLst/>
                    <a:ea typeface="Calibri" panose="020F0502020204030204" pitchFamily="34" charset="0"/>
                    <a:cs typeface="Times New Roman" panose="02020603050405020304" pitchFamily="18" charset="0"/>
                  </a:rPr>
                  <a:t>)   (</a:t>
                </a: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𝝉</m:t>
                    </m:r>
                  </m:oMath>
                </a14:m>
                <a:r>
                  <a:rPr lang="en-IN" sz="2200" b="1" dirty="0" smtClean="0">
                    <a:effectLst/>
                    <a:ea typeface="Calibri" panose="020F0502020204030204" pitchFamily="34" charset="0"/>
                    <a:cs typeface="Times New Roman" panose="02020603050405020304" pitchFamily="18" charset="0"/>
                  </a:rPr>
                  <a:t> is exogenous)</a:t>
                </a:r>
                <a:endParaRPr lang="en-IN" sz="2200" b="1" dirty="0">
                  <a:effectLs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0" y="0"/>
                <a:ext cx="12209172" cy="5918543"/>
              </a:xfrm>
              <a:prstGeom prst="rect">
                <a:avLst/>
              </a:prstGeom>
              <a:blipFill rotWithShape="0">
                <a:blip r:embed="rId2"/>
                <a:stretch>
                  <a:fillRect l="-649" r="-649" b="-721"/>
                </a:stretch>
              </a:blipFill>
            </p:spPr>
            <p:txBody>
              <a:bodyPr/>
              <a:lstStyle/>
              <a:p>
                <a:r>
                  <a:rPr lang="en-IN">
                    <a:noFill/>
                  </a:rPr>
                  <a:t> </a:t>
                </a:r>
              </a:p>
            </p:txBody>
          </p:sp>
        </mc:Fallback>
      </mc:AlternateContent>
    </p:spTree>
    <p:extLst>
      <p:ext uri="{BB962C8B-B14F-4D97-AF65-F5344CB8AC3E}">
        <p14:creationId xmlns:p14="http://schemas.microsoft.com/office/powerpoint/2010/main" val="437075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14</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56314" y="286328"/>
                <a:ext cx="11698311" cy="6035627"/>
              </a:xfrm>
              <a:prstGeom prst="rect">
                <a:avLst/>
              </a:prstGeom>
            </p:spPr>
            <p:txBody>
              <a:bodyPr wrap="square">
                <a:spAutoFit/>
              </a:bodyPr>
              <a:lstStyle/>
              <a:p>
                <a:pPr algn="just">
                  <a:lnSpc>
                    <a:spcPct val="115000"/>
                  </a:lnSpc>
                  <a:spcAft>
                    <a:spcPts val="1000"/>
                  </a:spcAft>
                </a:pPr>
                <a:r>
                  <a:rPr lang="en-US" sz="2400" b="1"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Student’s Payoff: </a:t>
                </a:r>
                <a:endParaRPr lang="en-US" sz="24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pay packet offered by the recruiter, π</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effectLst/>
                    <a:latin typeface="Calibri" panose="020F0502020204030204" pitchFamily="34" charset="0"/>
                    <a:ea typeface="Calibri" panose="020F0502020204030204" pitchFamily="34" charset="0"/>
                    <a:cs typeface="Times New Roman" panose="02020603050405020304" pitchFamily="18" charset="0"/>
                  </a:rPr>
                  <a:t>, is given by</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𝝅</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𝝋</m:t>
                    </m:r>
                    <m:sSub>
                      <m:sSubPr>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𝑭</m:t>
                        </m:r>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IN" sz="2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𝝋</m:t>
                        </m:r>
                      </m:e>
                    </m:d>
                    <m:sSub>
                      <m:sSubPr>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𝝋</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effectLst/>
                    <a:latin typeface="Calibri" panose="020F0502020204030204" pitchFamily="34" charset="0"/>
                    <a:ea typeface="Calibri" panose="020F0502020204030204" pitchFamily="34" charset="0"/>
                    <a:cs typeface="Times New Roman" panose="02020603050405020304" pitchFamily="18" charset="0"/>
                  </a:rPr>
                  <a:t>…………..(4</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S</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tudent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payoff is the salary the student receives from the firm less the effort cost in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learning</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𝒄</m:t>
                    </m:r>
                    <m:d>
                      <m:dPr>
                        <m:ctrlPr>
                          <a:rPr lang="en-IN" sz="2400" b="1" i="1">
                            <a:latin typeface="Cambria Math" panose="02040503050406030204" pitchFamily="18" charset="0"/>
                          </a:rPr>
                        </m:ctrlPr>
                      </m:dPr>
                      <m:e>
                        <m:r>
                          <a:rPr lang="en-US" sz="2400" b="1" i="1">
                            <a:latin typeface="Cambria Math" panose="02040503050406030204" pitchFamily="18" charset="0"/>
                          </a:rPr>
                          <m:t>𝒆</m:t>
                        </m:r>
                      </m:e>
                    </m:d>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𝒆</m:t>
                        </m:r>
                      </m:e>
                      <m:sup>
                        <m:r>
                          <a:rPr lang="en-US" sz="2400" b="1" i="1">
                            <a:latin typeface="Cambria Math" panose="02040503050406030204" pitchFamily="18" charset="0"/>
                          </a:rPr>
                          <m:t>𝟐</m:t>
                        </m:r>
                      </m:sup>
                    </m:sSup>
                  </m:oMath>
                </a14:m>
                <a:endParaRPr lang="en-IN" sz="2400" dirty="0"/>
              </a:p>
              <a:p>
                <a:pPr algn="just">
                  <a:lnSpc>
                    <a:spcPct val="115000"/>
                  </a:lnSpc>
                  <a:spcAft>
                    <a:spcPts val="1000"/>
                  </a:spcAft>
                </a:pP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𝑺</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𝝅</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𝒄</m:t>
                    </m:r>
                    <m:d>
                      <m:dPr>
                        <m:ctrlPr>
                          <a:rPr lang="en-IN" sz="2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𝒆</m:t>
                        </m:r>
                      </m:e>
                    </m:d>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𝝅</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IN"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IN" sz="2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sz="2400" b="1" dirty="0">
                    <a:effectLst/>
                    <a:latin typeface="Calibri" panose="020F0502020204030204" pitchFamily="34" charset="0"/>
                    <a:ea typeface="Calibri" panose="020F0502020204030204" pitchFamily="34" charset="0"/>
                    <a:cs typeface="Times New Roman" panose="02020603050405020304" pitchFamily="18" charset="0"/>
                  </a:rPr>
                  <a:t>……………………….(5</a:t>
                </a:r>
                <a:r>
                  <a:rPr lang="en-US" sz="2400" b="1" dirty="0">
                    <a:latin typeface="Calibri" panose="020F0502020204030204" pitchFamily="34" charset="0"/>
                    <a:ea typeface="Calibri" panose="020F0502020204030204" pitchFamily="34" charset="0"/>
                    <a:cs typeface="Times New Roman" panose="02020603050405020304" pitchFamily="18" charset="0"/>
                  </a:rPr>
                  <a:t>) </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a:latin typeface="Calibri" panose="020F0502020204030204" pitchFamily="34" charset="0"/>
                    <a:ea typeface="Calibri" panose="020F0502020204030204" pitchFamily="34" charset="0"/>
                    <a:cs typeface="Times New Roman" panose="02020603050405020304" pitchFamily="18" charset="0"/>
                  </a:rPr>
                  <a:t>T</a:t>
                </a:r>
                <a:r>
                  <a:rPr lang="en-US" sz="2400" b="1" dirty="0" smtClean="0">
                    <a:latin typeface="Calibri" panose="020F0502020204030204" pitchFamily="34" charset="0"/>
                    <a:ea typeface="Calibri" panose="020F0502020204030204" pitchFamily="34" charset="0"/>
                    <a:cs typeface="Times New Roman" panose="02020603050405020304" pitchFamily="18" charset="0"/>
                  </a:rPr>
                  <a:t>uition fee is not considered </a:t>
                </a:r>
                <a:r>
                  <a:rPr lang="en-US" sz="2400" b="1" dirty="0">
                    <a:latin typeface="Calibri" panose="020F0502020204030204" pitchFamily="34" charset="0"/>
                    <a:ea typeface="Calibri" panose="020F0502020204030204" pitchFamily="34" charset="0"/>
                    <a:cs typeface="Times New Roman" panose="02020603050405020304" pitchFamily="18" charset="0"/>
                  </a:rPr>
                  <a:t>in this model. A lump sum fee at the time of entry would not affect any of </a:t>
                </a:r>
                <a:r>
                  <a:rPr lang="en-US" sz="2400" b="1" dirty="0" smtClean="0">
                    <a:latin typeface="Calibri" panose="020F0502020204030204" pitchFamily="34" charset="0"/>
                    <a:ea typeface="Calibri" panose="020F0502020204030204" pitchFamily="34" charset="0"/>
                    <a:cs typeface="Times New Roman" panose="02020603050405020304" pitchFamily="18" charset="0"/>
                  </a:rPr>
                  <a:t>the </a:t>
                </a:r>
                <a:r>
                  <a:rPr lang="en-US" sz="2400" b="1" dirty="0">
                    <a:latin typeface="Calibri" panose="020F0502020204030204" pitchFamily="34" charset="0"/>
                    <a:ea typeface="Calibri" panose="020F0502020204030204" pitchFamily="34" charset="0"/>
                    <a:cs typeface="Times New Roman" panose="02020603050405020304" pitchFamily="18" charset="0"/>
                  </a:rPr>
                  <a:t>results and would only influence student participation in the education process.</a:t>
                </a:r>
                <a:endParaRPr lang="en-IN"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6314" y="286328"/>
                <a:ext cx="11698311" cy="6035627"/>
              </a:xfrm>
              <a:prstGeom prst="rect">
                <a:avLst/>
              </a:prstGeom>
              <a:blipFill rotWithShape="0">
                <a:blip r:embed="rId2"/>
                <a:stretch>
                  <a:fillRect l="-782" t="-303" r="-834"/>
                </a:stretch>
              </a:blipFill>
            </p:spPr>
            <p:txBody>
              <a:bodyPr/>
              <a:lstStyle/>
              <a:p>
                <a:r>
                  <a:rPr lang="en-IN">
                    <a:noFill/>
                  </a:rPr>
                  <a:t> </a:t>
                </a:r>
              </a:p>
            </p:txBody>
          </p:sp>
        </mc:Fallback>
      </mc:AlternateContent>
    </p:spTree>
    <p:extLst>
      <p:ext uri="{BB962C8B-B14F-4D97-AF65-F5344CB8AC3E}">
        <p14:creationId xmlns:p14="http://schemas.microsoft.com/office/powerpoint/2010/main" val="880821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89621" y="223523"/>
                <a:ext cx="11697819" cy="5247270"/>
              </a:xfrm>
              <a:prstGeom prst="rect">
                <a:avLst/>
              </a:prstGeom>
            </p:spPr>
            <p:txBody>
              <a:bodyPr wrap="square">
                <a:spAutoFit/>
              </a:bodyPr>
              <a:lstStyle/>
              <a:p>
                <a:pPr algn="just">
                  <a:lnSpc>
                    <a:spcPct val="115000"/>
                  </a:lnSpc>
                  <a:spcAft>
                    <a:spcPts val="1000"/>
                  </a:spcAft>
                </a:pPr>
                <a:r>
                  <a:rPr lang="en-US" sz="2200" b="1" i="1" dirty="0" smtClean="0">
                    <a:solidFill>
                      <a:srgbClr val="0070C0"/>
                    </a:solidFill>
                    <a:ea typeface="Calibri" panose="020F0502020204030204" pitchFamily="34" charset="0"/>
                    <a:cs typeface="Times New Roman" panose="02020603050405020304" pitchFamily="18" charset="0"/>
                  </a:rPr>
                  <a:t>Teacher’s Payoff: </a:t>
                </a:r>
              </a:p>
              <a:p>
                <a:pPr algn="just">
                  <a:lnSpc>
                    <a:spcPct val="115000"/>
                  </a:lnSpc>
                  <a:spcAft>
                    <a:spcPts val="1000"/>
                  </a:spcAft>
                </a:pPr>
                <a:r>
                  <a:rPr lang="en-US" sz="2200" b="1" dirty="0" smtClean="0">
                    <a:ea typeface="Calibri" panose="020F0502020204030204" pitchFamily="34" charset="0"/>
                    <a:cs typeface="Times New Roman" panose="02020603050405020304" pitchFamily="18" charset="0"/>
                  </a:rPr>
                  <a:t>The </a:t>
                </a:r>
                <a:r>
                  <a:rPr lang="en-US" sz="2200" b="1" dirty="0">
                    <a:ea typeface="Calibri" panose="020F0502020204030204" pitchFamily="34" charset="0"/>
                    <a:cs typeface="Times New Roman" panose="02020603050405020304" pitchFamily="18" charset="0"/>
                  </a:rPr>
                  <a:t>teacher’s pay </a:t>
                </a:r>
                <a:r>
                  <a:rPr lang="en-US" sz="2200" b="1" dirty="0" smtClean="0">
                    <a:ea typeface="Calibri" panose="020F0502020204030204" pitchFamily="34" charset="0"/>
                    <a:cs typeface="Times New Roman" panose="02020603050405020304" pitchFamily="18" charset="0"/>
                  </a:rPr>
                  <a:t>has two components – reward for teaching at the rate </a:t>
                </a: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𝝀</m:t>
                    </m:r>
                  </m:oMath>
                </a14:m>
                <a:r>
                  <a:rPr lang="en-IN" sz="2200" b="1" dirty="0" smtClean="0">
                    <a:ea typeface="Calibri" panose="020F0502020204030204" pitchFamily="34" charset="0"/>
                    <a:cs typeface="Times New Roman" panose="02020603050405020304" pitchFamily="18" charset="0"/>
                  </a:rPr>
                  <a:t>, </a:t>
                </a:r>
                <a:r>
                  <a:rPr lang="en-US" sz="2200" b="1" dirty="0" smtClean="0">
                    <a:ea typeface="Calibri" panose="020F0502020204030204" pitchFamily="34" charset="0"/>
                    <a:cs typeface="Times New Roman" panose="02020603050405020304" pitchFamily="18" charset="0"/>
                  </a:rPr>
                  <a:t>based on placement level and reward for assessment based on match between placement and grade (or penalty for wrong assessment </a:t>
                </a: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𝜸</m:t>
                    </m:r>
                  </m:oMath>
                </a14:m>
                <a:r>
                  <a:rPr lang="en-US" sz="2200" b="1" dirty="0" smtClean="0">
                    <a:ea typeface="Calibri" panose="020F0502020204030204" pitchFamily="34" charset="0"/>
                    <a:cs typeface="Times New Roman" panose="02020603050405020304" pitchFamily="18" charset="0"/>
                  </a:rPr>
                  <a:t> based on discrepancy) :</a:t>
                </a:r>
              </a:p>
              <a:p>
                <a:pPr algn="just">
                  <a:lnSpc>
                    <a:spcPct val="115000"/>
                  </a:lnSpc>
                  <a:spcAft>
                    <a:spcPts val="1000"/>
                  </a:spcAft>
                </a:pP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𝑷</m:t>
                    </m:r>
                    <m:r>
                      <a:rPr lang="en-US" sz="2200" b="1" i="1">
                        <a:latin typeface="Cambria Math" panose="02040503050406030204" pitchFamily="18" charset="0"/>
                        <a:ea typeface="Calibri" panose="020F0502020204030204" pitchFamily="34" charset="0"/>
                        <a:cs typeface="Times New Roman" panose="02020603050405020304" pitchFamily="18" charset="0"/>
                      </a:rPr>
                      <m:t>= </m:t>
                    </m:r>
                    <m:r>
                      <a:rPr lang="en-US" sz="2200" b="1" i="1">
                        <a:latin typeface="Cambria Math" panose="02040503050406030204" pitchFamily="18" charset="0"/>
                        <a:ea typeface="Calibri" panose="020F0502020204030204" pitchFamily="34" charset="0"/>
                        <a:cs typeface="Times New Roman" panose="02020603050405020304" pitchFamily="18" charset="0"/>
                      </a:rPr>
                      <m:t>𝝀𝝅</m:t>
                    </m:r>
                    <m:r>
                      <a:rPr lang="en-US" sz="2200" b="1" i="1">
                        <a:latin typeface="Cambria Math" panose="02040503050406030204" pitchFamily="18" charset="0"/>
                        <a:ea typeface="Calibri" panose="020F0502020204030204" pitchFamily="34" charset="0"/>
                        <a:cs typeface="Times New Roman" panose="02020603050405020304" pitchFamily="18" charset="0"/>
                      </a:rPr>
                      <m:t>− </m:t>
                    </m:r>
                    <m:r>
                      <a:rPr lang="en-US" sz="2200" b="1" i="1">
                        <a:latin typeface="Cambria Math" panose="02040503050406030204" pitchFamily="18" charset="0"/>
                        <a:ea typeface="Calibri" panose="020F0502020204030204" pitchFamily="34" charset="0"/>
                        <a:cs typeface="Times New Roman" panose="02020603050405020304" pitchFamily="18" charset="0"/>
                      </a:rPr>
                      <m:t>𝜸</m:t>
                    </m:r>
                    <m:sSup>
                      <m:sSupPr>
                        <m:ctrlPr>
                          <a:rPr lang="en-IN" sz="2200" b="1" i="1">
                            <a:latin typeface="Cambria Math" panose="02040503050406030204" pitchFamily="18" charset="0"/>
                            <a:ea typeface="Calibri" panose="020F0502020204030204" pitchFamily="34" charset="0"/>
                            <a:cs typeface="Times New Roman" panose="02020603050405020304" pitchFamily="18" charset="0"/>
                          </a:rPr>
                        </m:ctrlPr>
                      </m:sSupPr>
                      <m:e>
                        <m:r>
                          <a:rPr lang="en-US" sz="2200" b="1" i="1">
                            <a:latin typeface="Cambria Math" panose="02040503050406030204" pitchFamily="18" charset="0"/>
                            <a:ea typeface="Calibri" panose="020F0502020204030204" pitchFamily="34" charset="0"/>
                            <a:cs typeface="Times New Roman" panose="02020603050405020304" pitchFamily="18" charset="0"/>
                          </a:rPr>
                          <m:t>𝒅</m:t>
                        </m:r>
                      </m:e>
                      <m:sup>
                        <m:r>
                          <a:rPr lang="en-US" sz="22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200" b="1" i="1">
                        <a:latin typeface="Cambria Math" panose="02040503050406030204" pitchFamily="18" charset="0"/>
                        <a:ea typeface="Calibri" panose="020F0502020204030204" pitchFamily="34" charset="0"/>
                        <a:cs typeface="Times New Roman" panose="02020603050405020304" pitchFamily="18" charset="0"/>
                      </a:rPr>
                      <m:t>           </m:t>
                    </m:r>
                    <m:r>
                      <a:rPr lang="en-US" sz="2200" b="1" i="1">
                        <a:latin typeface="Cambria Math" panose="02040503050406030204" pitchFamily="18" charset="0"/>
                        <a:ea typeface="Calibri" panose="020F0502020204030204" pitchFamily="34" charset="0"/>
                        <a:cs typeface="Times New Roman" panose="02020603050405020304" pitchFamily="18" charset="0"/>
                      </a:rPr>
                      <m:t>𝝀</m:t>
                    </m:r>
                    <m:r>
                      <a:rPr lang="en-US" sz="2200" b="1" i="1">
                        <a:latin typeface="Cambria Math" panose="02040503050406030204" pitchFamily="18" charset="0"/>
                        <a:ea typeface="Calibri" panose="020F0502020204030204" pitchFamily="34" charset="0"/>
                        <a:cs typeface="Times New Roman" panose="02020603050405020304" pitchFamily="18" charset="0"/>
                      </a:rPr>
                      <m:t>, </m:t>
                    </m:r>
                    <m:r>
                      <a:rPr lang="en-US" sz="2200" b="1" i="1">
                        <a:latin typeface="Cambria Math" panose="02040503050406030204" pitchFamily="18" charset="0"/>
                        <a:ea typeface="Calibri" panose="020F0502020204030204" pitchFamily="34" charset="0"/>
                        <a:cs typeface="Times New Roman" panose="02020603050405020304" pitchFamily="18" charset="0"/>
                      </a:rPr>
                      <m:t>𝜸</m:t>
                    </m:r>
                    <m:r>
                      <a:rPr lang="en-IN" sz="2200" b="1" i="1" smtClean="0">
                        <a:latin typeface="Cambria Math" panose="02040503050406030204" pitchFamily="18" charset="0"/>
                        <a:ea typeface="Calibri" panose="020F0502020204030204" pitchFamily="34" charset="0"/>
                        <a:cs typeface="Times New Roman" panose="02020603050405020304" pitchFamily="18" charset="0"/>
                      </a:rPr>
                      <m:t>&gt;</m:t>
                    </m:r>
                    <m:r>
                      <a:rPr lang="en-IN" sz="2200" b="1" i="1" smtClean="0">
                        <a:latin typeface="Cambria Math" panose="02040503050406030204" pitchFamily="18" charset="0"/>
                        <a:ea typeface="Calibri" panose="020F0502020204030204" pitchFamily="34" charset="0"/>
                        <a:cs typeface="Times New Roman" panose="02020603050405020304" pitchFamily="18" charset="0"/>
                      </a:rPr>
                      <m:t>𝟎</m:t>
                    </m:r>
                  </m:oMath>
                </a14:m>
                <a:r>
                  <a:rPr lang="en-US" sz="2200" b="1" dirty="0">
                    <a:ea typeface="Calibri" panose="020F0502020204030204" pitchFamily="34" charset="0"/>
                    <a:cs typeface="Times New Roman" panose="02020603050405020304" pitchFamily="18" charset="0"/>
                  </a:rPr>
                  <a:t>……………………….(6)</a:t>
                </a:r>
                <a:endParaRPr lang="en-IN" sz="2200" b="1" dirty="0">
                  <a:ea typeface="Calibri" panose="020F0502020204030204" pitchFamily="34" charset="0"/>
                  <a:cs typeface="Times New Roman" panose="02020603050405020304" pitchFamily="18" charset="0"/>
                </a:endParaRPr>
              </a:p>
              <a:p>
                <a:pPr algn="just">
                  <a:lnSpc>
                    <a:spcPct val="115000"/>
                  </a:lnSpc>
                  <a:spcAft>
                    <a:spcPts val="1000"/>
                  </a:spcAft>
                </a:pPr>
                <a:r>
                  <a:rPr lang="en-US" sz="2200" b="1" dirty="0" smtClean="0">
                    <a:ea typeface="Calibri" panose="020F0502020204030204" pitchFamily="34" charset="0"/>
                    <a:cs typeface="Times New Roman" panose="02020603050405020304" pitchFamily="18" charset="0"/>
                  </a:rPr>
                  <a:t>where         </a:t>
                </a: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𝒅</m:t>
                    </m:r>
                    <m:r>
                      <a:rPr lang="en-US" sz="2200" b="1" i="1">
                        <a:latin typeface="Cambria Math" panose="02040503050406030204" pitchFamily="18" charset="0"/>
                        <a:ea typeface="Calibri" panose="020F0502020204030204" pitchFamily="34" charset="0"/>
                        <a:cs typeface="Times New Roman" panose="02020603050405020304" pitchFamily="18" charset="0"/>
                      </a:rPr>
                      <m:t>= </m:t>
                    </m:r>
                    <m:sSub>
                      <m:sSubPr>
                        <m:ctrlPr>
                          <a:rPr lang="en-IN" sz="2200" b="1"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IN" sz="2200" b="1" i="1">
                                <a:latin typeface="Cambria Math" panose="02040503050406030204" pitchFamily="18" charset="0"/>
                                <a:ea typeface="Calibri" panose="020F0502020204030204" pitchFamily="34" charset="0"/>
                                <a:cs typeface="Times New Roman" panose="02020603050405020304" pitchFamily="18" charset="0"/>
                              </a:rPr>
                            </m:ctrlPr>
                          </m:accPr>
                          <m:e>
                            <m:r>
                              <a:rPr lang="en-US" sz="2200" b="1" i="1">
                                <a:latin typeface="Cambria Math" panose="02040503050406030204" pitchFamily="18" charset="0"/>
                                <a:ea typeface="Calibri" panose="020F0502020204030204" pitchFamily="34" charset="0"/>
                                <a:cs typeface="Times New Roman" panose="02020603050405020304" pitchFamily="18" charset="0"/>
                              </a:rPr>
                              <m:t>𝒒</m:t>
                            </m:r>
                          </m:e>
                        </m:acc>
                      </m:e>
                      <m:sub>
                        <m:r>
                          <a:rPr lang="en-US" sz="2200" b="1" i="1">
                            <a:latin typeface="Cambria Math" panose="02040503050406030204" pitchFamily="18" charset="0"/>
                            <a:ea typeface="Calibri" panose="020F0502020204030204" pitchFamily="34" charset="0"/>
                            <a:cs typeface="Times New Roman" panose="02020603050405020304" pitchFamily="18" charset="0"/>
                          </a:rPr>
                          <m:t>𝑭</m:t>
                        </m:r>
                      </m:sub>
                    </m:sSub>
                    <m:r>
                      <a:rPr lang="en-US" sz="22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IN" sz="2200" b="1"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IN" sz="2200" b="1" i="1">
                                <a:latin typeface="Cambria Math" panose="02040503050406030204" pitchFamily="18" charset="0"/>
                                <a:ea typeface="Calibri" panose="020F0502020204030204" pitchFamily="34" charset="0"/>
                                <a:cs typeface="Times New Roman" panose="02020603050405020304" pitchFamily="18" charset="0"/>
                              </a:rPr>
                            </m:ctrlPr>
                          </m:accPr>
                          <m:e>
                            <m:r>
                              <a:rPr lang="en-US" sz="2200" b="1" i="1">
                                <a:latin typeface="Cambria Math" panose="02040503050406030204" pitchFamily="18" charset="0"/>
                                <a:ea typeface="Calibri" panose="020F0502020204030204" pitchFamily="34" charset="0"/>
                                <a:cs typeface="Times New Roman" panose="02020603050405020304" pitchFamily="18" charset="0"/>
                              </a:rPr>
                              <m:t>𝒒</m:t>
                            </m:r>
                          </m:e>
                        </m:acc>
                      </m:e>
                      <m:sub>
                        <m:r>
                          <a:rPr lang="en-US" sz="2200" b="1" i="1">
                            <a:latin typeface="Cambria Math" panose="02040503050406030204" pitchFamily="18" charset="0"/>
                            <a:ea typeface="Calibri" panose="020F0502020204030204" pitchFamily="34" charset="0"/>
                            <a:cs typeface="Times New Roman" panose="02020603050405020304" pitchFamily="18" charset="0"/>
                          </a:rPr>
                          <m:t>𝑻</m:t>
                        </m:r>
                      </m:sub>
                    </m:sSub>
                  </m:oMath>
                </a14:m>
                <a:r>
                  <a:rPr lang="en-US" sz="2200" b="1" dirty="0">
                    <a:ea typeface="Calibri" panose="020F0502020204030204" pitchFamily="34" charset="0"/>
                    <a:cs typeface="Times New Roman" panose="02020603050405020304" pitchFamily="18" charset="0"/>
                  </a:rPr>
                  <a:t>                                       …………………….. (6a</a:t>
                </a:r>
                <a:r>
                  <a:rPr lang="en-US" sz="2200" b="1" dirty="0" smtClean="0">
                    <a:ea typeface="Calibri" panose="020F0502020204030204" pitchFamily="34" charset="0"/>
                    <a:cs typeface="Times New Roman" panose="02020603050405020304" pitchFamily="18" charset="0"/>
                  </a:rPr>
                  <a:t>)</a:t>
                </a:r>
              </a:p>
              <a:p>
                <a:pPr algn="just">
                  <a:lnSpc>
                    <a:spcPct val="115000"/>
                  </a:lnSpc>
                  <a:spcAft>
                    <a:spcPts val="1000"/>
                  </a:spcAft>
                </a:pPr>
                <a:endParaRPr lang="en-IN" sz="2200" b="1" dirty="0">
                  <a:ea typeface="Calibri" panose="020F0502020204030204" pitchFamily="34" charset="0"/>
                  <a:cs typeface="Times New Roman" panose="02020603050405020304" pitchFamily="18" charset="0"/>
                </a:endParaRPr>
              </a:p>
              <a:p>
                <a:pPr lvl="0" algn="just">
                  <a:lnSpc>
                    <a:spcPct val="115000"/>
                  </a:lnSpc>
                </a:pPr>
                <a:r>
                  <a:rPr lang="en-US" sz="2200" b="1" dirty="0">
                    <a:ea typeface="Calibri" panose="020F0502020204030204" pitchFamily="34" charset="0"/>
                    <a:cs typeface="Times New Roman" panose="02020603050405020304" pitchFamily="18" charset="0"/>
                  </a:rPr>
                  <a:t>The teacher’s </a:t>
                </a:r>
                <a:r>
                  <a:rPr lang="en-US" sz="2200" b="1" dirty="0" smtClean="0">
                    <a:ea typeface="Calibri" panose="020F0502020204030204" pitchFamily="34" charset="0"/>
                    <a:cs typeface="Times New Roman" panose="02020603050405020304" pitchFamily="18" charset="0"/>
                  </a:rPr>
                  <a:t>dis-utilities </a:t>
                </a:r>
                <a:r>
                  <a:rPr lang="en-US" sz="2200" b="1" dirty="0">
                    <a:ea typeface="Calibri" panose="020F0502020204030204" pitchFamily="34" charset="0"/>
                    <a:cs typeface="Times New Roman" panose="02020603050405020304" pitchFamily="18" charset="0"/>
                  </a:rPr>
                  <a:t>from teaching and assessment </a:t>
                </a:r>
                <a:r>
                  <a:rPr lang="en-US" sz="2200" b="1" dirty="0" smtClean="0">
                    <a:ea typeface="Calibri" panose="020F0502020204030204" pitchFamily="34" charset="0"/>
                    <a:cs typeface="Times New Roman" panose="02020603050405020304" pitchFamily="18" charset="0"/>
                  </a:rPr>
                  <a:t>efforts:    </a:t>
                </a:r>
              </a:p>
              <a:p>
                <a:pPr algn="just">
                  <a:lnSpc>
                    <a:spcPct val="115000"/>
                  </a:lnSpc>
                </a:pPr>
                <a14:m>
                  <m:oMath xmlns:m="http://schemas.openxmlformats.org/officeDocument/2006/math">
                    <m:r>
                      <a:rPr lang="en-IN" sz="2400" b="1" i="1" smtClean="0">
                        <a:latin typeface="Cambria Math" panose="02040503050406030204" pitchFamily="18" charset="0"/>
                      </a:rPr>
                      <m:t>          </m:t>
                    </m:r>
                    <m:r>
                      <a:rPr lang="en-US" sz="2400" b="1" i="1">
                        <a:latin typeface="Cambria Math" panose="02040503050406030204" pitchFamily="18" charset="0"/>
                      </a:rPr>
                      <m:t>𝑪</m:t>
                    </m:r>
                    <m:d>
                      <m:dPr>
                        <m:ctrlPr>
                          <a:rPr lang="en-IN" sz="2400" b="1" i="1">
                            <a:latin typeface="Cambria Math" panose="02040503050406030204" pitchFamily="18" charset="0"/>
                          </a:rPr>
                        </m:ctrlPr>
                      </m:dPr>
                      <m:e>
                        <m:r>
                          <a:rPr lang="en-US" sz="2400" b="1" i="1">
                            <a:latin typeface="Cambria Math" panose="02040503050406030204" pitchFamily="18" charset="0"/>
                          </a:rPr>
                          <m:t>𝒕</m:t>
                        </m:r>
                      </m:e>
                    </m:d>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𝜽</m:t>
                        </m:r>
                        <m:r>
                          <a:rPr lang="en-US" sz="2400" b="1" i="1">
                            <a:latin typeface="Cambria Math" panose="02040503050406030204" pitchFamily="18" charset="0"/>
                          </a:rPr>
                          <m:t>𝒕</m:t>
                        </m:r>
                      </m:e>
                      <m:sup>
                        <m:r>
                          <a:rPr lang="en-US" sz="2400" b="1" i="1">
                            <a:latin typeface="Cambria Math" panose="02040503050406030204" pitchFamily="18" charset="0"/>
                          </a:rPr>
                          <m:t>𝟐</m:t>
                        </m:r>
                      </m:sup>
                    </m:sSup>
                  </m:oMath>
                </a14:m>
                <a:r>
                  <a:rPr lang="en-US" sz="2200" b="1" dirty="0" smtClean="0"/>
                  <a:t>;</a:t>
                </a:r>
                <a14:m>
                  <m:oMath xmlns:m="http://schemas.openxmlformats.org/officeDocument/2006/math">
                    <m:r>
                      <a:rPr lang="en-IN" sz="2400" b="1" i="0" smtClean="0">
                        <a:latin typeface="Cambria Math" panose="02040503050406030204" pitchFamily="18" charset="0"/>
                      </a:rPr>
                      <m:t>      </m:t>
                    </m:r>
                    <m:r>
                      <a:rPr lang="en-US" sz="2400" b="1" i="1">
                        <a:latin typeface="Cambria Math" panose="02040503050406030204" pitchFamily="18" charset="0"/>
                      </a:rPr>
                      <m:t>𝒄</m:t>
                    </m:r>
                    <m:d>
                      <m:dPr>
                        <m:ctrlPr>
                          <a:rPr lang="en-IN" sz="2400" b="1" i="1">
                            <a:latin typeface="Cambria Math" panose="02040503050406030204" pitchFamily="18" charset="0"/>
                          </a:rPr>
                        </m:ctrlPr>
                      </m:dPr>
                      <m:e>
                        <m:r>
                          <a:rPr lang="en-US" sz="2400" b="1" i="1">
                            <a:latin typeface="Cambria Math" panose="02040503050406030204" pitchFamily="18" charset="0"/>
                          </a:rPr>
                          <m:t>𝒂</m:t>
                        </m:r>
                      </m:e>
                    </m:d>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𝒂</m:t>
                        </m:r>
                      </m:e>
                      <m:sup>
                        <m:r>
                          <a:rPr lang="en-US" sz="2400" b="1" i="1">
                            <a:latin typeface="Cambria Math" panose="02040503050406030204" pitchFamily="18" charset="0"/>
                          </a:rPr>
                          <m:t>𝟐</m:t>
                        </m:r>
                      </m:sup>
                    </m:sSup>
                    <m:r>
                      <a:rPr lang="en-US" sz="2400" b="1" i="1">
                        <a:latin typeface="Cambria Math" panose="02040503050406030204" pitchFamily="18" charset="0"/>
                      </a:rPr>
                      <m:t> </m:t>
                    </m:r>
                  </m:oMath>
                </a14:m>
                <a:r>
                  <a:rPr lang="en-US" sz="2000" b="1" dirty="0" smtClean="0">
                    <a:ea typeface="Calibri" panose="020F0502020204030204" pitchFamily="34" charset="0"/>
                    <a:cs typeface="Times New Roman" panose="02020603050405020304" pitchFamily="18" charset="0"/>
                  </a:rPr>
                  <a:t> </a:t>
                </a:r>
                <a14:m>
                  <m:oMath xmlns:m="http://schemas.openxmlformats.org/officeDocument/2006/math">
                    <m:r>
                      <a:rPr lang="en-IN" sz="2200" b="1" i="0" smtClean="0">
                        <a:latin typeface="Cambria Math" panose="02040503050406030204" pitchFamily="18" charset="0"/>
                      </a:rPr>
                      <m:t>;        </m:t>
                    </m:r>
                    <m:r>
                      <a:rPr lang="en-US" sz="2200" b="1" i="1">
                        <a:latin typeface="Cambria Math" panose="02040503050406030204" pitchFamily="18" charset="0"/>
                      </a:rPr>
                      <m:t>𝟎</m:t>
                    </m:r>
                    <m:r>
                      <a:rPr lang="en-US" sz="2200" b="1" i="1">
                        <a:latin typeface="Cambria Math" panose="02040503050406030204" pitchFamily="18" charset="0"/>
                      </a:rPr>
                      <m:t>&lt;</m:t>
                    </m:r>
                    <m:r>
                      <a:rPr lang="en-US" sz="2200" b="1" i="1">
                        <a:latin typeface="Cambria Math" panose="02040503050406030204" pitchFamily="18" charset="0"/>
                      </a:rPr>
                      <m:t>𝜽</m:t>
                    </m:r>
                    <m:r>
                      <a:rPr lang="en-US" sz="2200" b="1" i="1">
                        <a:latin typeface="Cambria Math" panose="02040503050406030204" pitchFamily="18" charset="0"/>
                      </a:rPr>
                      <m:t>&lt;</m:t>
                    </m:r>
                    <m:r>
                      <a:rPr lang="en-US" sz="2200" b="1" i="1">
                        <a:latin typeface="Cambria Math" panose="02040503050406030204" pitchFamily="18" charset="0"/>
                      </a:rPr>
                      <m:t>𝟏</m:t>
                    </m:r>
                  </m:oMath>
                </a14:m>
                <a:r>
                  <a:rPr lang="en-US" sz="2200" b="1" dirty="0"/>
                  <a:t> </a:t>
                </a:r>
                <a:endParaRPr lang="en-US" sz="2200" b="1" dirty="0" smtClean="0"/>
              </a:p>
              <a:p>
                <a:pPr algn="just">
                  <a:lnSpc>
                    <a:spcPct val="115000"/>
                  </a:lnSpc>
                </a:pPr>
                <a:r>
                  <a:rPr lang="en-US" sz="2200" b="1" dirty="0" smtClean="0">
                    <a:ea typeface="Calibri" pitchFamily="34" charset="0"/>
                    <a:cs typeface="Times New Roman" pitchFamily="18" charset="0"/>
                  </a:rPr>
                  <a:t>Here </a:t>
                </a: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𝜽</m:t>
                    </m:r>
                  </m:oMath>
                </a14:m>
                <a:r>
                  <a:rPr lang="en-US" sz="2200" b="1" dirty="0">
                    <a:ea typeface="Calibri" panose="020F0502020204030204" pitchFamily="34" charset="0"/>
                    <a:cs typeface="Times New Roman" panose="02020603050405020304" pitchFamily="18" charset="0"/>
                  </a:rPr>
                  <a:t> is assumed to be less than one (</a:t>
                </a:r>
                <a14:m>
                  <m:oMath xmlns:m="http://schemas.openxmlformats.org/officeDocument/2006/math">
                    <m:r>
                      <a:rPr lang="en-US" sz="2200" b="1" i="1">
                        <a:latin typeface="Cambria Math" panose="02040503050406030204" pitchFamily="18" charset="0"/>
                        <a:ea typeface="Calibri" panose="020F0502020204030204" pitchFamily="34" charset="0"/>
                        <a:cs typeface="Times New Roman" panose="02020603050405020304" pitchFamily="18" charset="0"/>
                      </a:rPr>
                      <m:t>𝜽</m:t>
                    </m:r>
                    <m:r>
                      <a:rPr lang="en-US" sz="2200" b="1" i="1">
                        <a:latin typeface="Cambria Math" panose="02040503050406030204" pitchFamily="18" charset="0"/>
                        <a:ea typeface="Calibri" panose="020F0502020204030204" pitchFamily="34" charset="0"/>
                        <a:cs typeface="Times New Roman" panose="02020603050405020304" pitchFamily="18" charset="0"/>
                      </a:rPr>
                      <m:t>&lt;</m:t>
                    </m:r>
                    <m:r>
                      <a:rPr lang="en-US" sz="2200" b="1" i="1">
                        <a:latin typeface="Cambria Math" panose="02040503050406030204" pitchFamily="18" charset="0"/>
                        <a:ea typeface="Calibri" panose="020F0502020204030204" pitchFamily="34" charset="0"/>
                        <a:cs typeface="Times New Roman" panose="02020603050405020304" pitchFamily="18" charset="0"/>
                      </a:rPr>
                      <m:t>𝟏</m:t>
                    </m:r>
                    <m:r>
                      <a:rPr lang="en-US" sz="2200" b="1" i="1">
                        <a:latin typeface="Cambria Math" panose="02040503050406030204" pitchFamily="18" charset="0"/>
                        <a:ea typeface="Calibri" panose="020F0502020204030204" pitchFamily="34" charset="0"/>
                        <a:cs typeface="Times New Roman" panose="02020603050405020304" pitchFamily="18" charset="0"/>
                      </a:rPr>
                      <m:t>)</m:t>
                    </m:r>
                  </m:oMath>
                </a14:m>
                <a:r>
                  <a:rPr lang="en-US" sz="2200" b="1" dirty="0">
                    <a:ea typeface="Calibri" panose="020F0502020204030204" pitchFamily="34" charset="0"/>
                    <a:cs typeface="Times New Roman" panose="02020603050405020304" pitchFamily="18" charset="0"/>
                  </a:rPr>
                  <a:t>, to indicate the teacher’s marginal disutility from teaching is less than that for assessment. </a:t>
                </a:r>
              </a:p>
            </p:txBody>
          </p:sp>
        </mc:Choice>
        <mc:Fallback xmlns="">
          <p:sp>
            <p:nvSpPr>
              <p:cNvPr id="5" name="Rectangle 4"/>
              <p:cNvSpPr>
                <a:spLocks noRot="1" noChangeAspect="1" noMove="1" noResize="1" noEditPoints="1" noAdjustHandles="1" noChangeArrowheads="1" noChangeShapeType="1" noTextEdit="1"/>
              </p:cNvSpPr>
              <p:nvPr/>
            </p:nvSpPr>
            <p:spPr>
              <a:xfrm>
                <a:off x="289621" y="223523"/>
                <a:ext cx="11697819" cy="5247270"/>
              </a:xfrm>
              <a:prstGeom prst="rect">
                <a:avLst/>
              </a:prstGeom>
              <a:blipFill rotWithShape="0">
                <a:blip r:embed="rId2"/>
                <a:stretch>
                  <a:fillRect l="-678" t="-349" r="-730" b="-1047"/>
                </a:stretch>
              </a:blipFill>
            </p:spPr>
            <p:txBody>
              <a:bodyPr/>
              <a:lstStyle/>
              <a:p>
                <a:r>
                  <a:rPr lang="en-IN">
                    <a:noFill/>
                  </a:rPr>
                  <a:t> </a:t>
                </a:r>
              </a:p>
            </p:txBody>
          </p:sp>
        </mc:Fallback>
      </mc:AlternateContent>
    </p:spTree>
    <p:extLst>
      <p:ext uri="{BB962C8B-B14F-4D97-AF65-F5344CB8AC3E}">
        <p14:creationId xmlns:p14="http://schemas.microsoft.com/office/powerpoint/2010/main" val="2348799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dirty="0"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16</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318448" y="164024"/>
                <a:ext cx="11636991" cy="4080220"/>
              </a:xfrm>
              <a:prstGeom prst="rect">
                <a:avLst/>
              </a:prstGeom>
            </p:spPr>
            <p:txBody>
              <a:bodyPr wrap="square">
                <a:spAutoFit/>
              </a:bodyPr>
              <a:lstStyle/>
              <a:p>
                <a:pPr algn="just">
                  <a:lnSpc>
                    <a:spcPct val="115000"/>
                  </a:lnSpc>
                  <a:spcAft>
                    <a:spcPts val="1000"/>
                  </a:spcAft>
                </a:pPr>
                <a:r>
                  <a:rPr lang="en-US" sz="2400" b="1" i="1" dirty="0" smtClean="0">
                    <a:solidFill>
                      <a:srgbClr val="0070C0"/>
                    </a:solidFill>
                    <a:ea typeface="Calibri" panose="020F0502020204030204" pitchFamily="34" charset="0"/>
                    <a:cs typeface="Times New Roman" panose="02020603050405020304" pitchFamily="18" charset="0"/>
                  </a:rPr>
                  <a:t>Teacher’s Payoff:</a:t>
                </a:r>
              </a:p>
              <a:p>
                <a:pPr lvl="0" algn="just">
                  <a:lnSpc>
                    <a:spcPct val="115000"/>
                  </a:lnSpc>
                  <a:spcAft>
                    <a:spcPts val="1000"/>
                  </a:spcAft>
                </a:pPr>
                <a:r>
                  <a:rPr lang="en-US" sz="2400" b="1" dirty="0">
                    <a:ea typeface="Calibri" panose="020F0502020204030204" pitchFamily="34" charset="0"/>
                    <a:cs typeface="Times New Roman" panose="02020603050405020304" pitchFamily="18" charset="0"/>
                  </a:rPr>
                  <a:t>The teacher’s payoff is the teacher’s salary less the dis-utilities from teaching and assessment efforts:    </a:t>
                </a:r>
              </a:p>
              <a:p>
                <a:pPr algn="just">
                  <a:lnSpc>
                    <a:spcPct val="115000"/>
                  </a:lnSpc>
                  <a:spcAft>
                    <a:spcPts val="1000"/>
                  </a:spcAft>
                </a:pPr>
                <a14:m>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𝑻</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𝝀𝝅</m:t>
                    </m:r>
                    <m:r>
                      <a:rPr lang="en-US" sz="2400" b="1" i="1">
                        <a:latin typeface="Cambria Math" panose="02040503050406030204" pitchFamily="18" charset="0"/>
                        <a:ea typeface="Calibri" panose="020F0502020204030204" pitchFamily="34" charset="0"/>
                        <a:cs typeface="Times New Roman" panose="02020603050405020304" pitchFamily="18" charset="0"/>
                      </a:rPr>
                      <m:t>− </m:t>
                    </m:r>
                    <m:r>
                      <a:rPr lang="en-US" sz="2400" b="1" i="1">
                        <a:latin typeface="Cambria Math" panose="02040503050406030204" pitchFamily="18" charset="0"/>
                        <a:ea typeface="Calibri" panose="020F0502020204030204" pitchFamily="34" charset="0"/>
                        <a:cs typeface="Times New Roman" panose="02020603050405020304" pitchFamily="18" charset="0"/>
                      </a:rPr>
                      <m:t>𝜸</m:t>
                    </m:r>
                    <m:sSup>
                      <m:sSup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𝒅</m:t>
                        </m:r>
                      </m:e>
                      <m:sup>
                        <m:r>
                          <a:rPr lang="en-US" sz="2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400" b="1" i="1">
                        <a:latin typeface="Cambria Math" panose="02040503050406030204" pitchFamily="18" charset="0"/>
                        <a:ea typeface="Calibri" panose="020F0502020204030204" pitchFamily="34" charset="0"/>
                        <a:cs typeface="Times New Roman" panose="02020603050405020304" pitchFamily="18" charset="0"/>
                      </a:rPr>
                      <m:t>−</m:t>
                    </m:r>
                    <m:f>
                      <m:fPr>
                        <m:ctrlPr>
                          <a:rPr lang="en-IN" sz="2400" b="1" i="1">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𝜽</m:t>
                        </m:r>
                        <m:r>
                          <a:rPr lang="en-US" sz="2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2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400" b="1" i="1">
                        <a:latin typeface="Cambria Math" panose="02040503050406030204" pitchFamily="18" charset="0"/>
                        <a:ea typeface="Calibri" panose="020F0502020204030204" pitchFamily="34" charset="0"/>
                        <a:cs typeface="Times New Roman" panose="02020603050405020304" pitchFamily="18" charset="0"/>
                      </a:rPr>
                      <m:t>−</m:t>
                    </m:r>
                    <m:f>
                      <m:fPr>
                        <m:ctrlPr>
                          <a:rPr lang="en-IN" sz="2400" b="1" i="1">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𝒂</m:t>
                        </m:r>
                      </m:e>
                      <m:sup>
                        <m:r>
                          <a:rPr lang="en-US" sz="2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400" b="1" i="1">
                        <a:latin typeface="Cambria Math" panose="02040503050406030204" pitchFamily="18" charset="0"/>
                        <a:ea typeface="Calibri" panose="020F0502020204030204" pitchFamily="34" charset="0"/>
                        <a:cs typeface="Times New Roman" panose="02020603050405020304" pitchFamily="18" charset="0"/>
                      </a:rPr>
                      <m:t>          </m:t>
                    </m:r>
                    <m:r>
                      <a:rPr lang="en-US" sz="2400" b="1" i="1">
                        <a:latin typeface="Cambria Math" panose="02040503050406030204" pitchFamily="18" charset="0"/>
                        <a:ea typeface="Calibri" panose="020F0502020204030204" pitchFamily="34" charset="0"/>
                        <a:cs typeface="Times New Roman" panose="02020603050405020304" pitchFamily="18" charset="0"/>
                      </a:rPr>
                      <m:t>𝜽</m:t>
                    </m:r>
                    <m:r>
                      <a:rPr lang="en-US" sz="2400" b="1" i="1">
                        <a:latin typeface="Cambria Math" panose="02040503050406030204" pitchFamily="18" charset="0"/>
                        <a:ea typeface="Calibri" panose="020F0502020204030204" pitchFamily="34" charset="0"/>
                        <a:cs typeface="Times New Roman" panose="02020603050405020304" pitchFamily="18" charset="0"/>
                      </a:rPr>
                      <m:t>∈</m:t>
                    </m:r>
                    <m:d>
                      <m:dPr>
                        <m:ctrlPr>
                          <a:rPr lang="en-IN" sz="2400" b="1" i="1">
                            <a:latin typeface="Cambria Math" panose="02040503050406030204" pitchFamily="18" charset="0"/>
                            <a:ea typeface="Calibri" panose="020F0502020204030204" pitchFamily="34"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𝟎</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𝟏</m:t>
                        </m:r>
                      </m:e>
                    </m:d>
                    <m:r>
                      <a:rPr lang="en-US" sz="2400" b="1"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ea typeface="Calibri" panose="020F0502020204030204" pitchFamily="34" charset="0"/>
                    <a:cs typeface="Times New Roman" panose="02020603050405020304" pitchFamily="18" charset="0"/>
                  </a:rPr>
                  <a:t>………………..(7)</a:t>
                </a:r>
                <a:endParaRPr lang="en-IN" sz="2400" b="1" dirty="0">
                  <a:ea typeface="Calibri" panose="020F0502020204030204" pitchFamily="34" charset="0"/>
                  <a:cs typeface="Times New Roman" panose="02020603050405020304" pitchFamily="18" charset="0"/>
                </a:endParaRPr>
              </a:p>
              <a:p>
                <a:pPr algn="just">
                  <a:lnSpc>
                    <a:spcPct val="115000"/>
                  </a:lnSpc>
                  <a:spcAft>
                    <a:spcPts val="1000"/>
                  </a:spcAft>
                </a:pPr>
                <a:endParaRPr lang="en-IN" sz="2400" b="1" dirty="0">
                  <a:ea typeface="Calibri" panose="020F0502020204030204" pitchFamily="34" charset="0"/>
                  <a:cs typeface="Times New Roman" panose="02020603050405020304" pitchFamily="18" charset="0"/>
                </a:endParaRPr>
              </a:p>
              <a:p>
                <a:pPr algn="just">
                  <a:lnSpc>
                    <a:spcPct val="115000"/>
                  </a:lnSpc>
                  <a:spcAft>
                    <a:spcPts val="1000"/>
                  </a:spcAft>
                </a:pPr>
                <a:r>
                  <a:rPr lang="en-US" sz="2400" b="1" dirty="0">
                    <a:ea typeface="Calibri" panose="020F0502020204030204" pitchFamily="34" charset="0"/>
                    <a:cs typeface="Times New Roman" panose="02020603050405020304" pitchFamily="18" charset="0"/>
                  </a:rPr>
                  <a:t>Substituting for </a:t>
                </a:r>
                <a14:m>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𝝅</m:t>
                    </m:r>
                  </m:oMath>
                </a14:m>
                <a:r>
                  <a:rPr lang="en-US" sz="2400" b="1" dirty="0">
                    <a:ea typeface="Calibri" panose="020F0502020204030204" pitchFamily="34" charset="0"/>
                    <a:cs typeface="Times New Roman" panose="02020603050405020304" pitchFamily="18" charset="0"/>
                  </a:rPr>
                  <a:t> and </a:t>
                </a:r>
                <a14:m>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𝒅</m:t>
                    </m:r>
                  </m:oMath>
                </a14:m>
                <a:r>
                  <a:rPr lang="en-US" sz="2400" b="1" dirty="0">
                    <a:ea typeface="Calibri" panose="020F0502020204030204" pitchFamily="34" charset="0"/>
                    <a:cs typeface="Times New Roman" panose="02020603050405020304" pitchFamily="18" charset="0"/>
                  </a:rPr>
                  <a:t> using (4) and (6a) the teacher’s payoff may be written as:</a:t>
                </a:r>
                <a:endParaRPr lang="en-IN" sz="2400" b="1" dirty="0">
                  <a:ea typeface="Calibri" panose="020F0502020204030204" pitchFamily="34" charset="0"/>
                  <a:cs typeface="Times New Roman" panose="02020603050405020304" pitchFamily="18" charset="0"/>
                </a:endParaRPr>
              </a:p>
              <a:p>
                <a:pPr algn="just">
                  <a:lnSpc>
                    <a:spcPct val="115000"/>
                  </a:lnSpc>
                  <a:spcAft>
                    <a:spcPts val="1000"/>
                  </a:spcAft>
                </a:pPr>
                <a14:m>
                  <m:oMath xmlns:m="http://schemas.openxmlformats.org/officeDocument/2006/math">
                    <m:r>
                      <a:rPr lang="en-US" sz="2400" b="1" i="1">
                        <a:latin typeface="Cambria Math" panose="02040503050406030204" pitchFamily="18" charset="0"/>
                        <a:ea typeface="Calibri" panose="020F0502020204030204" pitchFamily="34" charset="0"/>
                        <a:cs typeface="Times New Roman" panose="02020603050405020304" pitchFamily="18" charset="0"/>
                      </a:rPr>
                      <m:t>𝑻</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𝝀</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𝝋</m:t>
                    </m:r>
                    <m:sSub>
                      <m:sSubPr>
                        <m:ctrlPr>
                          <a:rPr lang="en-IN" sz="2400" b="1"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400" b="1"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𝑭</m:t>
                        </m:r>
                      </m:sub>
                    </m:sSub>
                    <m:r>
                      <a:rPr lang="en-US" sz="2400" b="1" i="1">
                        <a:latin typeface="Cambria Math" panose="02040503050406030204" pitchFamily="18" charset="0"/>
                        <a:ea typeface="Calibri" panose="020F0502020204030204" pitchFamily="34" charset="0"/>
                        <a:cs typeface="Times New Roman" panose="02020603050405020304" pitchFamily="18" charset="0"/>
                      </a:rPr>
                      <m:t>+</m:t>
                    </m:r>
                    <m:d>
                      <m:dPr>
                        <m:ctrlPr>
                          <a:rPr lang="en-IN" sz="2400" b="1" i="1">
                            <a:latin typeface="Cambria Math" panose="02040503050406030204" pitchFamily="18" charset="0"/>
                            <a:ea typeface="Calibri" panose="020F0502020204030204" pitchFamily="34" charset="0"/>
                            <a:cs typeface="Times New Roman" panose="02020603050405020304" pitchFamily="18" charset="0"/>
                          </a:rPr>
                        </m:ctrlPr>
                      </m:dPr>
                      <m:e>
                        <m:r>
                          <a:rPr lang="en-US" sz="2400" b="1" i="1">
                            <a:latin typeface="Cambria Math" panose="02040503050406030204" pitchFamily="18" charset="0"/>
                            <a:ea typeface="Calibri" panose="020F0502020204030204" pitchFamily="34" charset="0"/>
                            <a:cs typeface="Times New Roman" panose="02020603050405020304" pitchFamily="18" charset="0"/>
                          </a:rPr>
                          <m:t>𝟏</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𝝋</m:t>
                        </m:r>
                      </m:e>
                    </m:d>
                    <m:sSub>
                      <m:sSubPr>
                        <m:ctrlPr>
                          <a:rPr lang="en-IN" sz="2400" b="1" i="1">
                            <a:latin typeface="Cambria Math" panose="02040503050406030204" pitchFamily="18" charset="0"/>
                            <a:ea typeface="Times New Roman" panose="02020603050405020304" pitchFamily="18" charset="0"/>
                            <a:cs typeface="Times New Roman" panose="02020603050405020304" pitchFamily="18" charset="0"/>
                          </a:rPr>
                        </m:ctrlPr>
                      </m:sSubPr>
                      <m:e>
                        <m:acc>
                          <m:accPr>
                            <m:chr m:val="̂"/>
                            <m:ctrlPr>
                              <a:rPr lang="en-IN" sz="2400" b="1" i="1">
                                <a:latin typeface="Cambria Math" panose="02040503050406030204" pitchFamily="18" charset="0"/>
                                <a:ea typeface="Times New Roman" panose="02020603050405020304" pitchFamily="18" charset="0"/>
                                <a:cs typeface="Times New Roman" panose="02020603050405020304" pitchFamily="18" charset="0"/>
                              </a:rPr>
                            </m:ctrlPr>
                          </m:accPr>
                          <m:e>
                            <m:r>
                              <a:rPr lang="en-US" sz="2400" b="1" i="1">
                                <a:latin typeface="Cambria Math" panose="02040503050406030204" pitchFamily="18" charset="0"/>
                                <a:ea typeface="Times New Roman" panose="02020603050405020304" pitchFamily="18" charset="0"/>
                                <a:cs typeface="Times New Roman" panose="02020603050405020304" pitchFamily="18" charset="0"/>
                              </a:rPr>
                              <m:t>𝒒</m:t>
                            </m:r>
                          </m:e>
                        </m:acc>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sub>
                    </m:sSub>
                    <m:r>
                      <a:rPr lang="en-US" sz="2400" b="1" i="1">
                        <a:latin typeface="Cambria Math" panose="02040503050406030204" pitchFamily="18" charset="0"/>
                        <a:ea typeface="Calibri" panose="020F0502020204030204" pitchFamily="34" charset="0"/>
                        <a:cs typeface="Times New Roman" panose="02020603050405020304" pitchFamily="18" charset="0"/>
                      </a:rPr>
                      <m:t>]− </m:t>
                    </m:r>
                    <m:r>
                      <a:rPr lang="en-US" sz="2400" b="1" i="1">
                        <a:latin typeface="Cambria Math" panose="02040503050406030204" pitchFamily="18" charset="0"/>
                        <a:ea typeface="Calibri" panose="020F0502020204030204" pitchFamily="34" charset="0"/>
                        <a:cs typeface="Times New Roman" panose="02020603050405020304" pitchFamily="18" charset="0"/>
                      </a:rPr>
                      <m:t>𝜸</m:t>
                    </m:r>
                    <m:r>
                      <a:rPr lang="en-US" sz="2400" b="1" i="1">
                        <a:latin typeface="Cambria Math" panose="02040503050406030204" pitchFamily="18" charset="0"/>
                        <a:ea typeface="Calibri" panose="020F0502020204030204" pitchFamily="34" charset="0"/>
                        <a:cs typeface="Times New Roman" panose="02020603050405020304" pitchFamily="18" charset="0"/>
                      </a:rPr>
                      <m:t>(</m:t>
                    </m:r>
                    <m:sSup>
                      <m:sSup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pPr>
                      <m:e>
                        <m:sSub>
                          <m:sSub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IN" sz="2400" b="1" i="1">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latin typeface="Cambria Math" panose="02040503050406030204" pitchFamily="18" charset="0"/>
                                    <a:ea typeface="Calibri" panose="020F0502020204030204" pitchFamily="34" charset="0"/>
                                    <a:cs typeface="Times New Roman" panose="02020603050405020304" pitchFamily="18" charset="0"/>
                                  </a:rPr>
                                  <m:t>𝒒</m:t>
                                </m:r>
                              </m:e>
                            </m:acc>
                          </m:e>
                          <m:sub>
                            <m:r>
                              <a:rPr lang="en-US" sz="2400" b="1" i="1">
                                <a:latin typeface="Cambria Math" panose="02040503050406030204" pitchFamily="18" charset="0"/>
                                <a:ea typeface="Calibri" panose="020F0502020204030204" pitchFamily="34" charset="0"/>
                                <a:cs typeface="Times New Roman" panose="02020603050405020304" pitchFamily="18" charset="0"/>
                              </a:rPr>
                              <m:t>𝑭</m:t>
                            </m:r>
                          </m:sub>
                        </m:sSub>
                        <m:r>
                          <a:rPr lang="en-US" sz="2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IN" sz="2400" b="1" i="1">
                                    <a:latin typeface="Cambria Math" panose="02040503050406030204" pitchFamily="18" charset="0"/>
                                    <a:ea typeface="Calibri" panose="020F0502020204030204" pitchFamily="34" charset="0"/>
                                    <a:cs typeface="Times New Roman" panose="02020603050405020304" pitchFamily="18" charset="0"/>
                                  </a:rPr>
                                </m:ctrlPr>
                              </m:accPr>
                              <m:e>
                                <m:r>
                                  <a:rPr lang="en-US" sz="2400" b="1" i="1">
                                    <a:latin typeface="Cambria Math" panose="02040503050406030204" pitchFamily="18" charset="0"/>
                                    <a:ea typeface="Calibri" panose="020F0502020204030204" pitchFamily="34" charset="0"/>
                                    <a:cs typeface="Times New Roman" panose="02020603050405020304" pitchFamily="18" charset="0"/>
                                  </a:rPr>
                                  <m:t>𝒒</m:t>
                                </m:r>
                              </m:e>
                            </m:acc>
                          </m:e>
                          <m:sub>
                            <m:r>
                              <a:rPr lang="en-US" sz="2400" b="1" i="1">
                                <a:latin typeface="Cambria Math" panose="02040503050406030204" pitchFamily="18" charset="0"/>
                                <a:ea typeface="Calibri" panose="020F0502020204030204" pitchFamily="34" charset="0"/>
                                <a:cs typeface="Times New Roman" panose="02020603050405020304" pitchFamily="18" charset="0"/>
                              </a:rPr>
                              <m:t>𝑻</m:t>
                            </m:r>
                          </m:sub>
                        </m:sSub>
                        <m:r>
                          <a:rPr lang="en-US" sz="2400" b="1" i="1">
                            <a:latin typeface="Cambria Math" panose="02040503050406030204" pitchFamily="18" charset="0"/>
                            <a:ea typeface="Calibri" panose="020F0502020204030204" pitchFamily="34" charset="0"/>
                            <a:cs typeface="Times New Roman" panose="02020603050405020304" pitchFamily="18" charset="0"/>
                          </a:rPr>
                          <m:t>)</m:t>
                        </m:r>
                      </m:e>
                      <m:sup>
                        <m:r>
                          <a:rPr lang="en-US" sz="2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400" b="1" i="1">
                        <a:latin typeface="Cambria Math" panose="02040503050406030204" pitchFamily="18" charset="0"/>
                        <a:ea typeface="Calibri" panose="020F0502020204030204" pitchFamily="34" charset="0"/>
                        <a:cs typeface="Times New Roman" panose="02020603050405020304" pitchFamily="18" charset="0"/>
                      </a:rPr>
                      <m:t>−</m:t>
                    </m:r>
                    <m:f>
                      <m:fPr>
                        <m:ctrlPr>
                          <a:rPr lang="en-IN" sz="2400" b="1" i="1">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𝜽</m:t>
                        </m:r>
                        <m:r>
                          <a:rPr lang="en-US" sz="2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2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400" b="1" i="1">
                        <a:latin typeface="Cambria Math" panose="02040503050406030204" pitchFamily="18" charset="0"/>
                        <a:ea typeface="Calibri" panose="020F0502020204030204" pitchFamily="34" charset="0"/>
                        <a:cs typeface="Times New Roman" panose="02020603050405020304" pitchFamily="18" charset="0"/>
                      </a:rPr>
                      <m:t>−</m:t>
                    </m:r>
                    <m:f>
                      <m:fPr>
                        <m:ctrlPr>
                          <a:rPr lang="en-IN" sz="2400" b="1" i="1">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latin typeface="Cambria Math" panose="02040503050406030204" pitchFamily="18" charset="0"/>
                            <a:ea typeface="Calibri" panose="020F0502020204030204" pitchFamily="34" charset="0"/>
                            <a:cs typeface="Times New Roman" panose="02020603050405020304" pitchFamily="18" charset="0"/>
                          </a:rPr>
                          <m:t>𝟐</m:t>
                        </m:r>
                      </m:den>
                    </m:f>
                    <m:sSup>
                      <m:sSupPr>
                        <m:ctrlPr>
                          <a:rPr lang="en-IN" sz="2400" b="1" i="1">
                            <a:latin typeface="Cambria Math" panose="02040503050406030204" pitchFamily="18" charset="0"/>
                            <a:ea typeface="Calibri" panose="020F0502020204030204" pitchFamily="34" charset="0"/>
                            <a:cs typeface="Times New Roman" panose="02020603050405020304" pitchFamily="18" charset="0"/>
                          </a:rPr>
                        </m:ctrlPr>
                      </m:sSupPr>
                      <m:e>
                        <m:r>
                          <a:rPr lang="en-US" sz="2400" b="1" i="1">
                            <a:latin typeface="Cambria Math" panose="02040503050406030204" pitchFamily="18" charset="0"/>
                            <a:ea typeface="Calibri" panose="020F0502020204030204" pitchFamily="34" charset="0"/>
                            <a:cs typeface="Times New Roman" panose="02020603050405020304" pitchFamily="18" charset="0"/>
                          </a:rPr>
                          <m:t>𝒂</m:t>
                        </m:r>
                      </m:e>
                      <m:sup>
                        <m:r>
                          <a:rPr lang="en-US" sz="2400" b="1" i="1">
                            <a:latin typeface="Cambria Math" panose="02040503050406030204" pitchFamily="18" charset="0"/>
                            <a:ea typeface="Calibri" panose="020F0502020204030204" pitchFamily="34" charset="0"/>
                            <a:cs typeface="Times New Roman" panose="02020603050405020304" pitchFamily="18" charset="0"/>
                          </a:rPr>
                          <m:t>𝟐</m:t>
                        </m:r>
                      </m:sup>
                    </m:sSup>
                    <m:r>
                      <a:rPr lang="en-US" sz="2400" b="1"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b="1" dirty="0">
                    <a:ea typeface="Calibri" panose="020F0502020204030204" pitchFamily="34" charset="0"/>
                    <a:cs typeface="Times New Roman" panose="02020603050405020304" pitchFamily="18" charset="0"/>
                  </a:rPr>
                  <a:t>……………(8)</a:t>
                </a:r>
                <a:endParaRPr lang="en-IN" sz="2400" b="1"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18448" y="164024"/>
                <a:ext cx="11636991" cy="4080220"/>
              </a:xfrm>
              <a:prstGeom prst="rect">
                <a:avLst/>
              </a:prstGeom>
              <a:blipFill rotWithShape="0">
                <a:blip r:embed="rId2"/>
                <a:stretch>
                  <a:fillRect l="-786" t="-448" r="-838" b="-747"/>
                </a:stretch>
              </a:blipFill>
            </p:spPr>
            <p:txBody>
              <a:bodyPr/>
              <a:lstStyle/>
              <a:p>
                <a:r>
                  <a:rPr lang="en-IN">
                    <a:noFill/>
                  </a:rPr>
                  <a:t> </a:t>
                </a:r>
              </a:p>
            </p:txBody>
          </p:sp>
        </mc:Fallback>
      </mc:AlternateContent>
    </p:spTree>
    <p:extLst>
      <p:ext uri="{BB962C8B-B14F-4D97-AF65-F5344CB8AC3E}">
        <p14:creationId xmlns:p14="http://schemas.microsoft.com/office/powerpoint/2010/main" val="2628457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17</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234155" y="348341"/>
                <a:ext cx="11726863" cy="5179495"/>
              </a:xfrm>
              <a:prstGeom prst="rect">
                <a:avLst/>
              </a:prstGeom>
            </p:spPr>
            <p:txBody>
              <a:bodyPr wrap="square">
                <a:spAutoFit/>
              </a:bodyPr>
              <a:lstStyle/>
              <a:p>
                <a:pPr lvl="0" algn="just">
                  <a:lnSpc>
                    <a:spcPct val="115000"/>
                  </a:lnSpc>
                  <a:spcAft>
                    <a:spcPts val="0"/>
                  </a:spcAft>
                </a:pPr>
                <a:r>
                  <a:rPr lang="en-US" sz="2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Working of the Model: Effort Choice</a:t>
                </a:r>
              </a:p>
              <a:p>
                <a:pPr lvl="0" algn="just">
                  <a:lnSpc>
                    <a:spcPct val="115000"/>
                  </a:lnSpc>
                  <a:spcAft>
                    <a:spcPts val="0"/>
                  </a:spcAft>
                </a:pP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US" sz="2200" b="1" dirty="0" smtClean="0">
                    <a:latin typeface="Calibri" panose="020F0502020204030204" pitchFamily="34" charset="0"/>
                    <a:ea typeface="Calibri" panose="020F0502020204030204" pitchFamily="34" charset="0"/>
                    <a:cs typeface="Times New Roman" panose="02020603050405020304" pitchFamily="18" charset="0"/>
                  </a:rPr>
                  <a:t>All agents maximize their  expected payoffs;  solve for Nash equilibria of the game.</a:t>
                </a:r>
              </a:p>
              <a:p>
                <a:pPr lvl="0" algn="just">
                  <a:lnSpc>
                    <a:spcPct val="115000"/>
                  </a:lnSpc>
                  <a:spcAft>
                    <a:spcPts val="0"/>
                  </a:spcAft>
                </a:pP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r>
                  <a:rPr lang="en-US" sz="22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Student</a:t>
                </a:r>
              </a:p>
              <a:p>
                <a:r>
                  <a:rPr lang="en-US" sz="2200" b="1" dirty="0" smtClean="0"/>
                  <a:t>Optimal </a:t>
                </a:r>
                <a:r>
                  <a:rPr lang="en-US" sz="2200" b="1" dirty="0"/>
                  <a:t>choice of effort in learning is obtained as solution to the following optimization problem:</a:t>
                </a:r>
                <a:endParaRPr lang="en-IN" sz="2200" b="1" dirty="0"/>
              </a:p>
              <a:p>
                <a:endParaRPr lang="en-US" sz="2200" b="1" dirty="0" smtClean="0"/>
              </a:p>
              <a:p>
                <a:r>
                  <a:rPr lang="en-IN" sz="2200" b="1" dirty="0" smtClean="0"/>
                  <a:t>                                 </a:t>
                </a:r>
                <a14:m>
                  <m:oMath xmlns:m="http://schemas.openxmlformats.org/officeDocument/2006/math">
                    <m:sSub>
                      <m:sSubPr>
                        <m:ctrlPr>
                          <a:rPr lang="en-IN" sz="2200" b="1" i="1">
                            <a:latin typeface="Cambria Math" panose="02040503050406030204" pitchFamily="18" charset="0"/>
                          </a:rPr>
                        </m:ctrlPr>
                      </m:sSubPr>
                      <m:e>
                        <m:r>
                          <a:rPr lang="en-US" sz="2200" b="1" i="1">
                            <a:latin typeface="Cambria Math" panose="02040503050406030204" pitchFamily="18" charset="0"/>
                          </a:rPr>
                          <m:t>𝑴𝒂𝒙</m:t>
                        </m:r>
                      </m:e>
                      <m:sub>
                        <m:r>
                          <a:rPr lang="en-US" sz="2200" b="1" i="1">
                            <a:latin typeface="Cambria Math" panose="02040503050406030204" pitchFamily="18" charset="0"/>
                          </a:rPr>
                          <m:t>𝒆</m:t>
                        </m:r>
                      </m:sub>
                    </m:sSub>
                    <m:r>
                      <a:rPr lang="en-US" sz="2200" b="1" i="1">
                        <a:latin typeface="Cambria Math" panose="02040503050406030204" pitchFamily="18" charset="0"/>
                      </a:rPr>
                      <m:t>𝑬</m:t>
                    </m:r>
                    <m:d>
                      <m:dPr>
                        <m:ctrlPr>
                          <a:rPr lang="en-IN" sz="2200" b="1" i="1">
                            <a:latin typeface="Cambria Math" panose="02040503050406030204" pitchFamily="18" charset="0"/>
                          </a:rPr>
                        </m:ctrlPr>
                      </m:dPr>
                      <m:e>
                        <m:r>
                          <a:rPr lang="en-US" sz="2200" b="1" i="1">
                            <a:latin typeface="Cambria Math" panose="02040503050406030204" pitchFamily="18" charset="0"/>
                          </a:rPr>
                          <m:t>𝑺</m:t>
                        </m:r>
                      </m:e>
                    </m:d>
                    <m:r>
                      <a:rPr lang="en-US" sz="2200" b="1" i="1">
                        <a:latin typeface="Cambria Math" panose="02040503050406030204" pitchFamily="18" charset="0"/>
                      </a:rPr>
                      <m:t>=</m:t>
                    </m:r>
                    <m:r>
                      <a:rPr lang="en-US" sz="2200" b="1" i="1">
                        <a:latin typeface="Cambria Math" panose="02040503050406030204" pitchFamily="18" charset="0"/>
                      </a:rPr>
                      <m:t>𝒒</m:t>
                    </m:r>
                    <m:r>
                      <a:rPr lang="en-US" sz="2200" b="1" i="1">
                        <a:latin typeface="Cambria Math" panose="02040503050406030204" pitchFamily="18" charset="0"/>
                      </a:rPr>
                      <m:t>−</m:t>
                    </m:r>
                    <m:f>
                      <m:fPr>
                        <m:ctrlPr>
                          <a:rPr lang="en-IN"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sSup>
                      <m:sSupPr>
                        <m:ctrlPr>
                          <a:rPr lang="en-IN" sz="2200" b="1" i="1">
                            <a:latin typeface="Cambria Math" panose="02040503050406030204" pitchFamily="18" charset="0"/>
                          </a:rPr>
                        </m:ctrlPr>
                      </m:sSupPr>
                      <m:e>
                        <m:r>
                          <a:rPr lang="en-US" sz="2200" b="1" i="1">
                            <a:latin typeface="Cambria Math" panose="02040503050406030204" pitchFamily="18" charset="0"/>
                          </a:rPr>
                          <m:t>𝒆</m:t>
                        </m:r>
                      </m:e>
                      <m:sup>
                        <m:r>
                          <a:rPr lang="en-US" sz="2200" b="1" i="1">
                            <a:latin typeface="Cambria Math" panose="02040503050406030204" pitchFamily="18" charset="0"/>
                          </a:rPr>
                          <m:t>𝟐</m:t>
                        </m:r>
                      </m:sup>
                    </m:sSup>
                  </m:oMath>
                </a14:m>
                <a:r>
                  <a:rPr lang="en-US" sz="2200" b="1" dirty="0"/>
                  <a:t>                 </a:t>
                </a:r>
                <a:r>
                  <a:rPr lang="en-US" sz="2200" b="1" dirty="0" smtClean="0"/>
                  <a:t>………………………..(</a:t>
                </a:r>
                <a:r>
                  <a:rPr lang="en-US" sz="2200" b="1" dirty="0"/>
                  <a:t>9</a:t>
                </a:r>
                <a:r>
                  <a:rPr lang="en-US" sz="2200" b="1" dirty="0" smtClean="0"/>
                  <a:t>)</a:t>
                </a:r>
                <a:endParaRPr lang="en-IN" sz="2200" b="1" dirty="0"/>
              </a:p>
              <a:p>
                <a:endParaRPr lang="en-US" sz="2200" b="1" dirty="0" smtClean="0"/>
              </a:p>
              <a:p>
                <a:r>
                  <a:rPr lang="en-US" sz="2200" b="1" dirty="0" smtClean="0"/>
                  <a:t>The </a:t>
                </a:r>
                <a:r>
                  <a:rPr lang="en-US" sz="2200" b="1" dirty="0"/>
                  <a:t>first order condition for the above maximization problem yields,</a:t>
                </a:r>
                <a:endParaRPr lang="en-IN" sz="2200" b="1" dirty="0"/>
              </a:p>
              <a:p>
                <a:pPr/>
                <a14:m>
                  <m:oMathPara xmlns:m="http://schemas.openxmlformats.org/officeDocument/2006/math">
                    <m:oMathParaPr>
                      <m:jc m:val="centerGroup"/>
                    </m:oMathParaPr>
                    <m:oMath xmlns:m="http://schemas.openxmlformats.org/officeDocument/2006/math">
                      <m:f>
                        <m:fPr>
                          <m:ctrlPr>
                            <a:rPr lang="en-IN" sz="2200" b="1" i="1">
                              <a:latin typeface="Cambria Math" panose="02040503050406030204" pitchFamily="18" charset="0"/>
                            </a:rPr>
                          </m:ctrlPr>
                        </m:fPr>
                        <m:num>
                          <m:r>
                            <a:rPr lang="en-US" sz="2200" b="1" i="1">
                              <a:latin typeface="Cambria Math" panose="02040503050406030204" pitchFamily="18" charset="0"/>
                            </a:rPr>
                            <m:t>𝝏</m:t>
                          </m:r>
                          <m:r>
                            <a:rPr lang="en-US" sz="2200" b="1" i="1">
                              <a:latin typeface="Cambria Math" panose="02040503050406030204" pitchFamily="18" charset="0"/>
                            </a:rPr>
                            <m:t>𝑬</m:t>
                          </m:r>
                          <m:d>
                            <m:dPr>
                              <m:ctrlPr>
                                <a:rPr lang="en-IN" sz="2200" b="1" i="1">
                                  <a:latin typeface="Cambria Math" panose="02040503050406030204" pitchFamily="18" charset="0"/>
                                </a:rPr>
                              </m:ctrlPr>
                            </m:dPr>
                            <m:e>
                              <m:r>
                                <a:rPr lang="en-US" sz="2200" b="1" i="1">
                                  <a:latin typeface="Cambria Math" panose="02040503050406030204" pitchFamily="18" charset="0"/>
                                </a:rPr>
                                <m:t>𝑺</m:t>
                              </m:r>
                            </m:e>
                          </m:d>
                        </m:num>
                        <m:den>
                          <m:r>
                            <a:rPr lang="en-US" sz="2200" b="1" i="1">
                              <a:latin typeface="Cambria Math" panose="02040503050406030204" pitchFamily="18" charset="0"/>
                            </a:rPr>
                            <m:t>𝝏</m:t>
                          </m:r>
                          <m:r>
                            <a:rPr lang="en-US" sz="2200" b="1" i="1">
                              <a:latin typeface="Cambria Math" panose="02040503050406030204" pitchFamily="18" charset="0"/>
                            </a:rPr>
                            <m:t>𝒆</m:t>
                          </m:r>
                        </m:den>
                      </m:f>
                      <m:r>
                        <a:rPr lang="en-US" sz="2200" b="1" i="1">
                          <a:latin typeface="Cambria Math" panose="02040503050406030204" pitchFamily="18" charset="0"/>
                        </a:rPr>
                        <m:t>=</m:t>
                      </m:r>
                      <m:r>
                        <a:rPr lang="en-US" sz="2200" b="1" i="1">
                          <a:latin typeface="Cambria Math" panose="02040503050406030204" pitchFamily="18" charset="0"/>
                        </a:rPr>
                        <m:t>𝒕</m:t>
                      </m:r>
                      <m:r>
                        <a:rPr lang="en-US" sz="2200" b="1" i="1">
                          <a:latin typeface="Cambria Math" panose="02040503050406030204" pitchFamily="18" charset="0"/>
                        </a:rPr>
                        <m:t>−</m:t>
                      </m:r>
                      <m:r>
                        <a:rPr lang="en-US" sz="2200" b="1" i="1">
                          <a:latin typeface="Cambria Math" panose="02040503050406030204" pitchFamily="18" charset="0"/>
                        </a:rPr>
                        <m:t>𝒆</m:t>
                      </m:r>
                      <m:r>
                        <a:rPr lang="en-US" sz="2200" b="1" i="1">
                          <a:latin typeface="Cambria Math" panose="02040503050406030204" pitchFamily="18" charset="0"/>
                        </a:rPr>
                        <m:t>=</m:t>
                      </m:r>
                      <m:r>
                        <a:rPr lang="en-US" sz="2200" b="1" i="1">
                          <a:latin typeface="Cambria Math" panose="02040503050406030204" pitchFamily="18" charset="0"/>
                        </a:rPr>
                        <m:t>𝟎</m:t>
                      </m:r>
                    </m:oMath>
                  </m:oMathPara>
                </a14:m>
                <a:endParaRPr lang="en-IN" sz="2200" b="1" dirty="0"/>
              </a:p>
              <a:p>
                <a:r>
                  <a:rPr lang="en-US" sz="2200" b="1" dirty="0" smtClean="0"/>
                  <a:t>                                                                    </a:t>
                </a:r>
                <a14:m>
                  <m:oMath xmlns:m="http://schemas.openxmlformats.org/officeDocument/2006/math">
                    <m:r>
                      <a:rPr lang="en-US" sz="2200" b="1" i="1">
                        <a:latin typeface="Cambria Math" panose="02040503050406030204" pitchFamily="18" charset="0"/>
                      </a:rPr>
                      <m:t>⇒</m:t>
                    </m:r>
                    <m:r>
                      <a:rPr lang="en-US" sz="2200" b="1" i="1">
                        <a:latin typeface="Cambria Math" panose="02040503050406030204" pitchFamily="18" charset="0"/>
                      </a:rPr>
                      <m:t>𝒆</m:t>
                    </m:r>
                    <m:r>
                      <a:rPr lang="en-US" sz="2200" b="1" i="1">
                        <a:latin typeface="Cambria Math" panose="02040503050406030204" pitchFamily="18" charset="0"/>
                      </a:rPr>
                      <m:t>=</m:t>
                    </m:r>
                    <m:r>
                      <a:rPr lang="en-US" sz="2200" b="1" i="1">
                        <a:latin typeface="Cambria Math" panose="02040503050406030204" pitchFamily="18" charset="0"/>
                      </a:rPr>
                      <m:t>𝒕</m:t>
                    </m:r>
                    <m:r>
                      <a:rPr lang="en-US" sz="2200" b="1" i="1">
                        <a:latin typeface="Cambria Math" panose="02040503050406030204" pitchFamily="18" charset="0"/>
                      </a:rPr>
                      <m:t>≡</m:t>
                    </m:r>
                    <m:sSup>
                      <m:sSupPr>
                        <m:ctrlPr>
                          <a:rPr lang="en-IN" sz="2200" b="1" i="1">
                            <a:latin typeface="Cambria Math" panose="02040503050406030204" pitchFamily="18" charset="0"/>
                          </a:rPr>
                        </m:ctrlPr>
                      </m:sSupPr>
                      <m:e>
                        <m:r>
                          <a:rPr lang="en-US" sz="2200" b="1" i="1">
                            <a:latin typeface="Cambria Math" panose="02040503050406030204" pitchFamily="18" charset="0"/>
                          </a:rPr>
                          <m:t>𝒆</m:t>
                        </m:r>
                      </m:e>
                      <m:sup>
                        <m:r>
                          <a:rPr lang="en-US" sz="2200" b="1" i="1">
                            <a:latin typeface="Cambria Math" panose="02040503050406030204" pitchFamily="18" charset="0"/>
                          </a:rPr>
                          <m:t>∗</m:t>
                        </m:r>
                      </m:sup>
                    </m:sSup>
                  </m:oMath>
                </a14:m>
                <a:r>
                  <a:rPr lang="en-US" sz="2200" b="1" dirty="0"/>
                  <a:t>……………………….(</a:t>
                </a:r>
                <a:r>
                  <a:rPr lang="en-US" sz="2200" b="1" dirty="0" smtClean="0"/>
                  <a:t>10)</a:t>
                </a:r>
                <a:endParaRPr lang="en-IN" sz="2200" b="1" dirty="0"/>
              </a:p>
              <a:p>
                <a:pPr lvl="0" algn="just">
                  <a:lnSpc>
                    <a:spcPct val="115000"/>
                  </a:lnSpc>
                  <a:spcAft>
                    <a:spcPts val="0"/>
                  </a:spcAft>
                </a:pPr>
                <a:endParaRPr lang="en-US" sz="20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34155" y="348341"/>
                <a:ext cx="11726863" cy="5179495"/>
              </a:xfrm>
              <a:prstGeom prst="rect">
                <a:avLst/>
              </a:prstGeom>
              <a:blipFill rotWithShape="0">
                <a:blip r:embed="rId2"/>
                <a:stretch>
                  <a:fillRect l="-676" t="-353"/>
                </a:stretch>
              </a:blipFill>
            </p:spPr>
            <p:txBody>
              <a:bodyPr/>
              <a:lstStyle/>
              <a:p>
                <a:r>
                  <a:rPr lang="en-IN">
                    <a:noFill/>
                  </a:rPr>
                  <a:t> </a:t>
                </a:r>
              </a:p>
            </p:txBody>
          </p:sp>
        </mc:Fallback>
      </mc:AlternateContent>
    </p:spTree>
    <p:extLst>
      <p:ext uri="{BB962C8B-B14F-4D97-AF65-F5344CB8AC3E}">
        <p14:creationId xmlns:p14="http://schemas.microsoft.com/office/powerpoint/2010/main" val="853154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162885" y="119750"/>
                <a:ext cx="11869403" cy="6776920"/>
              </a:xfrm>
              <a:prstGeom prst="rect">
                <a:avLst/>
              </a:prstGeom>
            </p:spPr>
            <p:txBody>
              <a:bodyPr wrap="square">
                <a:spAutoFit/>
              </a:bodyPr>
              <a:lstStyle/>
              <a:p>
                <a:pPr lvl="0" algn="just">
                  <a:lnSpc>
                    <a:spcPct val="115000"/>
                  </a:lnSpc>
                  <a:spcAft>
                    <a:spcPts val="0"/>
                  </a:spcAft>
                </a:pPr>
                <a:r>
                  <a:rPr lang="en-US" sz="2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Working of the Model: Effort Choice</a:t>
                </a:r>
              </a:p>
              <a:p>
                <a:pPr lvl="0" algn="just">
                  <a:lnSpc>
                    <a:spcPct val="115000"/>
                  </a:lnSpc>
                  <a:spcAft>
                    <a:spcPts val="0"/>
                  </a:spcAft>
                </a:pPr>
                <a:endParaRPr lang="en-US"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en-US" sz="2200" b="1" i="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Teacher</a:t>
                </a:r>
              </a:p>
              <a:p>
                <a:r>
                  <a:rPr lang="en-US" sz="2200" b="1" dirty="0"/>
                  <a:t>Optimal choice of effort in </a:t>
                </a:r>
                <a:r>
                  <a:rPr lang="en-US" sz="2200" b="1" dirty="0" smtClean="0"/>
                  <a:t>teaching and assessment </a:t>
                </a:r>
                <a:r>
                  <a:rPr lang="en-US" sz="2200" b="1" dirty="0"/>
                  <a:t>is obtained as solution to the following optimization </a:t>
                </a:r>
                <a:r>
                  <a:rPr lang="en-US" sz="2200" b="1" dirty="0" smtClean="0"/>
                  <a:t>problem:</a:t>
                </a:r>
              </a:p>
              <a:p>
                <a:endParaRPr lang="en-US" sz="2200" b="1" dirty="0" smtClean="0"/>
              </a:p>
              <a:p>
                <a:r>
                  <a:rPr lang="en-IN" sz="2400" b="1" dirty="0" smtClean="0"/>
                  <a:t>                                                             </a:t>
                </a:r>
                <a14:m>
                  <m:oMath xmlns:m="http://schemas.openxmlformats.org/officeDocument/2006/math">
                    <m:sSub>
                      <m:sSubPr>
                        <m:ctrlPr>
                          <a:rPr lang="en-IN" sz="2400" b="1" i="1">
                            <a:latin typeface="Cambria Math" panose="02040503050406030204" pitchFamily="18" charset="0"/>
                          </a:rPr>
                        </m:ctrlPr>
                      </m:sSubPr>
                      <m:e>
                        <m:r>
                          <a:rPr lang="en-US" sz="2400" b="1" i="1">
                            <a:latin typeface="Cambria Math" panose="02040503050406030204" pitchFamily="18" charset="0"/>
                          </a:rPr>
                          <m:t>𝑴𝒂𝒙</m:t>
                        </m:r>
                      </m:e>
                      <m:sub>
                        <m:r>
                          <a:rPr lang="en-US" sz="2400" b="1" i="1">
                            <a:latin typeface="Cambria Math" panose="02040503050406030204" pitchFamily="18" charset="0"/>
                          </a:rPr>
                          <m:t>𝒕</m:t>
                        </m:r>
                        <m:r>
                          <a:rPr lang="en-US" sz="2400" b="1" i="1">
                            <a:latin typeface="Cambria Math" panose="02040503050406030204" pitchFamily="18" charset="0"/>
                          </a:rPr>
                          <m:t>,</m:t>
                        </m:r>
                        <m:r>
                          <a:rPr lang="en-US" sz="2400" b="1" i="1">
                            <a:latin typeface="Cambria Math" panose="02040503050406030204" pitchFamily="18" charset="0"/>
                          </a:rPr>
                          <m:t>𝒂</m:t>
                        </m:r>
                      </m:sub>
                    </m:sSub>
                    <m:r>
                      <a:rPr lang="en-US" sz="2400" b="1" i="1">
                        <a:latin typeface="Cambria Math" panose="02040503050406030204" pitchFamily="18" charset="0"/>
                      </a:rPr>
                      <m:t> </m:t>
                    </m:r>
                    <m:r>
                      <a:rPr lang="en-US" sz="2400" b="1" i="1">
                        <a:latin typeface="Cambria Math" panose="02040503050406030204" pitchFamily="18" charset="0"/>
                      </a:rPr>
                      <m:t>𝑬</m:t>
                    </m:r>
                    <m:d>
                      <m:dPr>
                        <m:ctrlPr>
                          <a:rPr lang="en-IN" sz="2400" b="1" i="1">
                            <a:latin typeface="Cambria Math" panose="02040503050406030204" pitchFamily="18" charset="0"/>
                          </a:rPr>
                        </m:ctrlPr>
                      </m:dPr>
                      <m:e>
                        <m:r>
                          <a:rPr lang="en-US" sz="2400" b="1" i="1">
                            <a:latin typeface="Cambria Math" panose="02040503050406030204" pitchFamily="18" charset="0"/>
                          </a:rPr>
                          <m:t>𝑻</m:t>
                        </m:r>
                      </m:e>
                    </m:d>
                  </m:oMath>
                </a14:m>
                <a:r>
                  <a:rPr lang="en-IN" sz="2400" b="1" i="1" dirty="0" smtClean="0"/>
                  <a:t>        ……………..</a:t>
                </a:r>
                <a:r>
                  <a:rPr lang="en-IN" sz="2400" b="1" dirty="0" smtClean="0"/>
                  <a:t>(11)</a:t>
                </a:r>
              </a:p>
              <a:p>
                <a:r>
                  <a:rPr lang="en-IN" sz="2400" b="1" i="1" dirty="0"/>
                  <a:t> </a:t>
                </a:r>
                <a:r>
                  <a:rPr lang="en-IN" sz="2400" b="1" i="1" dirty="0" smtClean="0"/>
                  <a:t>  </a:t>
                </a:r>
              </a:p>
              <a:p>
                <a:r>
                  <a:rPr lang="en-US" sz="2400" b="1" dirty="0" smtClean="0"/>
                  <a:t>                           </a:t>
                </a:r>
                <a14:m>
                  <m:oMath xmlns:m="http://schemas.openxmlformats.org/officeDocument/2006/math">
                    <m:r>
                      <a:rPr lang="en-US" sz="2400" b="1" i="1">
                        <a:latin typeface="Cambria Math" panose="02040503050406030204" pitchFamily="18" charset="0"/>
                      </a:rPr>
                      <m:t>𝑬</m:t>
                    </m:r>
                    <m:r>
                      <a:rPr lang="en-US" sz="2400" b="1" i="1">
                        <a:latin typeface="Cambria Math" panose="02040503050406030204" pitchFamily="18" charset="0"/>
                      </a:rPr>
                      <m:t>(</m:t>
                    </m:r>
                    <m:r>
                      <a:rPr lang="en-US" sz="2400" b="1" i="1">
                        <a:latin typeface="Cambria Math" panose="02040503050406030204" pitchFamily="18" charset="0"/>
                      </a:rPr>
                      <m:t>𝑻</m:t>
                    </m:r>
                    <m:r>
                      <a:rPr lang="en-US" sz="2400" b="1" i="1">
                        <a:latin typeface="Cambria Math" panose="02040503050406030204" pitchFamily="18" charset="0"/>
                      </a:rPr>
                      <m:t>)=</m:t>
                    </m:r>
                    <m:r>
                      <a:rPr lang="en-US" sz="2400" b="1" i="1">
                        <a:latin typeface="Cambria Math" panose="02040503050406030204" pitchFamily="18" charset="0"/>
                      </a:rPr>
                      <m:t>𝝀</m:t>
                    </m:r>
                    <m:r>
                      <a:rPr lang="en-US" sz="2400" b="1" i="1">
                        <a:latin typeface="Cambria Math" panose="02040503050406030204" pitchFamily="18" charset="0"/>
                      </a:rPr>
                      <m:t>𝒒</m:t>
                    </m:r>
                    <m:r>
                      <a:rPr lang="en-US" sz="2400" b="1" i="1">
                        <a:latin typeface="Cambria Math" panose="02040503050406030204" pitchFamily="18" charset="0"/>
                      </a:rPr>
                      <m:t>− </m:t>
                    </m:r>
                    <m:r>
                      <a:rPr lang="en-US" sz="2400" b="1" i="1">
                        <a:latin typeface="Cambria Math" panose="02040503050406030204" pitchFamily="18" charset="0"/>
                      </a:rPr>
                      <m:t>𝜸𝝈</m:t>
                    </m:r>
                    <m:r>
                      <a:rPr lang="en-US" sz="2400" b="1" i="1">
                        <a:latin typeface="Cambria Math" panose="02040503050406030204" pitchFamily="18" charset="0"/>
                      </a:rPr>
                      <m:t>𝒒</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𝒒</m:t>
                        </m:r>
                      </m:e>
                    </m:d>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𝒂</m:t>
                        </m:r>
                      </m:e>
                    </m:d>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𝝉</m:t>
                        </m:r>
                      </m:e>
                    </m:d>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𝜽</m:t>
                        </m:r>
                        <m:r>
                          <a:rPr lang="en-US" sz="2400" b="1" i="1">
                            <a:latin typeface="Cambria Math" panose="02040503050406030204" pitchFamily="18" charset="0"/>
                          </a:rPr>
                          <m:t>𝒕</m:t>
                        </m:r>
                      </m:e>
                      <m:sup>
                        <m:r>
                          <a:rPr lang="en-US" sz="2400" b="1" i="1">
                            <a:latin typeface="Cambria Math" panose="02040503050406030204" pitchFamily="18" charset="0"/>
                          </a:rPr>
                          <m:t>𝟐</m:t>
                        </m:r>
                      </m:sup>
                    </m:sSup>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𝒂</m:t>
                        </m:r>
                      </m:e>
                      <m:sup>
                        <m:r>
                          <a:rPr lang="en-US" sz="2400" b="1" i="1">
                            <a:latin typeface="Cambria Math" panose="02040503050406030204" pitchFamily="18" charset="0"/>
                          </a:rPr>
                          <m:t>𝟐</m:t>
                        </m:r>
                      </m:sup>
                    </m:sSup>
                  </m:oMath>
                </a14:m>
                <a:r>
                  <a:rPr lang="en-US" sz="2200" b="1" dirty="0" smtClean="0">
                    <a:latin typeface="Calibri" panose="020F0502020204030204" pitchFamily="34" charset="0"/>
                    <a:ea typeface="Calibri" panose="020F0502020204030204" pitchFamily="34" charset="0"/>
                    <a:cs typeface="Times New Roman" panose="02020603050405020304" pitchFamily="18" charset="0"/>
                  </a:rPr>
                  <a:t> …………………(12)</a:t>
                </a:r>
              </a:p>
              <a:p>
                <a:endParaRPr lang="en-US" sz="2200" b="1" dirty="0" smtClean="0">
                  <a:latin typeface="Calibri" panose="020F0502020204030204" pitchFamily="34" charset="0"/>
                  <a:cs typeface="Times New Roman" panose="02020603050405020304" pitchFamily="18" charset="0"/>
                </a:endParaRPr>
              </a:p>
              <a:p>
                <a:r>
                  <a:rPr lang="en-US" sz="2200" b="1" dirty="0" smtClean="0">
                    <a:latin typeface="Calibri" panose="020F0502020204030204" pitchFamily="34" charset="0"/>
                    <a:cs typeface="Times New Roman" panose="02020603050405020304" pitchFamily="18" charset="0"/>
                  </a:rPr>
                  <a:t>The first order conditions:</a:t>
                </a:r>
                <a:endParaRPr lang="en-US" sz="2200" b="1" dirty="0">
                  <a:latin typeface="Calibri" panose="020F0502020204030204" pitchFamily="34" charset="0"/>
                  <a:cs typeface="Times New Roman" panose="02020603050405020304" pitchFamily="18" charset="0"/>
                </a:endParaRPr>
              </a:p>
              <a:p>
                <a:r>
                  <a:rPr lang="en-IN" sz="2400" b="1" dirty="0" smtClean="0"/>
                  <a:t>                                                       </a:t>
                </a:r>
                <a14:m>
                  <m:oMath xmlns:m="http://schemas.openxmlformats.org/officeDocument/2006/math">
                    <m:f>
                      <m:fPr>
                        <m:ctrlPr>
                          <a:rPr lang="en-IN" sz="2400" b="1" i="1">
                            <a:latin typeface="Cambria Math" panose="02040503050406030204" pitchFamily="18" charset="0"/>
                          </a:rPr>
                        </m:ctrlPr>
                      </m:fPr>
                      <m:num>
                        <m:r>
                          <a:rPr lang="en-US" sz="2400" b="1" i="1">
                            <a:latin typeface="Cambria Math" panose="02040503050406030204" pitchFamily="18" charset="0"/>
                          </a:rPr>
                          <m:t>𝝏</m:t>
                        </m:r>
                        <m:r>
                          <a:rPr lang="en-US" sz="2400" b="1" i="1">
                            <a:latin typeface="Cambria Math" panose="02040503050406030204" pitchFamily="18" charset="0"/>
                          </a:rPr>
                          <m:t>𝑬</m:t>
                        </m:r>
                        <m:r>
                          <a:rPr lang="en-US" sz="2400" b="1" i="1">
                            <a:latin typeface="Cambria Math" panose="02040503050406030204" pitchFamily="18" charset="0"/>
                          </a:rPr>
                          <m:t>(</m:t>
                        </m:r>
                        <m:r>
                          <a:rPr lang="en-US" sz="2400" b="1" i="1">
                            <a:latin typeface="Cambria Math" panose="02040503050406030204" pitchFamily="18" charset="0"/>
                          </a:rPr>
                          <m:t>𝑻</m:t>
                        </m:r>
                        <m:r>
                          <a:rPr lang="en-US" sz="2400" b="1" i="1">
                            <a:latin typeface="Cambria Math" panose="02040503050406030204" pitchFamily="18" charset="0"/>
                          </a:rPr>
                          <m:t>)</m:t>
                        </m:r>
                      </m:num>
                      <m:den>
                        <m:r>
                          <a:rPr lang="en-US" sz="2400" b="1" i="1">
                            <a:latin typeface="Cambria Math" panose="02040503050406030204" pitchFamily="18" charset="0"/>
                          </a:rPr>
                          <m:t>𝝏</m:t>
                        </m:r>
                        <m:r>
                          <a:rPr lang="en-US" sz="2400" b="1" i="1">
                            <a:latin typeface="Cambria Math" panose="02040503050406030204" pitchFamily="18" charset="0"/>
                          </a:rPr>
                          <m:t>𝒂</m:t>
                        </m:r>
                      </m:den>
                    </m:f>
                    <m:r>
                      <a:rPr lang="en-US"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 ⇒</m:t>
                    </m:r>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𝜸𝝈</m:t>
                    </m:r>
                    <m:r>
                      <a:rPr lang="en-US" sz="2400" b="1" i="1">
                        <a:latin typeface="Cambria Math" panose="02040503050406030204" pitchFamily="18" charset="0"/>
                      </a:rPr>
                      <m:t>𝒒</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𝒒</m:t>
                        </m:r>
                      </m:e>
                    </m:d>
                    <m:r>
                      <a:rPr lang="en-US" sz="2400" b="1" i="1">
                        <a:latin typeface="Cambria Math" panose="02040503050406030204" pitchFamily="18" charset="0"/>
                      </a:rPr>
                      <m:t>≡</m:t>
                    </m:r>
                    <m:sSup>
                      <m:sSupPr>
                        <m:ctrlPr>
                          <a:rPr lang="en-IN" sz="2400" b="1" i="1">
                            <a:latin typeface="Cambria Math" panose="02040503050406030204" pitchFamily="18" charset="0"/>
                          </a:rPr>
                        </m:ctrlPr>
                      </m:sSupPr>
                      <m:e>
                        <m:r>
                          <a:rPr lang="en-US" sz="2400" b="1" i="1">
                            <a:latin typeface="Cambria Math" panose="02040503050406030204" pitchFamily="18" charset="0"/>
                          </a:rPr>
                          <m:t>𝒂</m:t>
                        </m:r>
                      </m:e>
                      <m:sup>
                        <m:r>
                          <a:rPr lang="en-US" sz="2400" b="1" i="1">
                            <a:latin typeface="Cambria Math" panose="02040503050406030204" pitchFamily="18" charset="0"/>
                          </a:rPr>
                          <m:t>∗</m:t>
                        </m:r>
                      </m:sup>
                    </m:sSup>
                  </m:oMath>
                </a14:m>
                <a:r>
                  <a:rPr lang="en-IN" sz="2400" b="1" i="1" dirty="0" smtClean="0"/>
                  <a:t>…………</a:t>
                </a:r>
                <a:r>
                  <a:rPr lang="en-IN" sz="2400" b="1" dirty="0" smtClean="0"/>
                  <a:t>(13)</a:t>
                </a:r>
              </a:p>
              <a:p>
                <a:r>
                  <a:rPr lang="en-IN" sz="2400" b="1" dirty="0" smtClean="0"/>
                  <a:t>          </a:t>
                </a:r>
              </a:p>
              <a:p>
                <a:r>
                  <a:rPr lang="en-IN" sz="2400" b="1" dirty="0"/>
                  <a:t> </a:t>
                </a:r>
                <a:r>
                  <a:rPr lang="en-IN" sz="2400" b="1" dirty="0" smtClean="0"/>
                  <a:t>                                  </a:t>
                </a:r>
                <a14:m>
                  <m:oMath xmlns:m="http://schemas.openxmlformats.org/officeDocument/2006/math">
                    <m:f>
                      <m:fPr>
                        <m:ctrlPr>
                          <a:rPr lang="en-IN" sz="2400" b="1" i="1">
                            <a:latin typeface="Cambria Math" panose="02040503050406030204" pitchFamily="18" charset="0"/>
                          </a:rPr>
                        </m:ctrlPr>
                      </m:fPr>
                      <m:num>
                        <m:r>
                          <a:rPr lang="en-US" sz="2400" b="1" i="1">
                            <a:latin typeface="Cambria Math" panose="02040503050406030204" pitchFamily="18" charset="0"/>
                          </a:rPr>
                          <m:t>𝝏</m:t>
                        </m:r>
                        <m:r>
                          <a:rPr lang="en-US" sz="2400" b="1" i="1">
                            <a:latin typeface="Cambria Math" panose="02040503050406030204" pitchFamily="18" charset="0"/>
                          </a:rPr>
                          <m:t>𝑬</m:t>
                        </m:r>
                        <m:d>
                          <m:dPr>
                            <m:ctrlPr>
                              <a:rPr lang="en-IN" sz="2400" b="1" i="1">
                                <a:latin typeface="Cambria Math" panose="02040503050406030204" pitchFamily="18" charset="0"/>
                              </a:rPr>
                            </m:ctrlPr>
                          </m:dPr>
                          <m:e>
                            <m:r>
                              <a:rPr lang="en-US" sz="2400" b="1" i="1">
                                <a:latin typeface="Cambria Math" panose="02040503050406030204" pitchFamily="18" charset="0"/>
                              </a:rPr>
                              <m:t>𝑻</m:t>
                            </m:r>
                          </m:e>
                        </m:d>
                      </m:num>
                      <m:den>
                        <m:r>
                          <a:rPr lang="en-US" sz="2400" b="1" i="1">
                            <a:latin typeface="Cambria Math" panose="02040503050406030204" pitchFamily="18" charset="0"/>
                          </a:rPr>
                          <m:t>𝝏</m:t>
                        </m:r>
                        <m:r>
                          <a:rPr lang="en-US" sz="2400" b="1" i="1">
                            <a:latin typeface="Cambria Math" panose="02040503050406030204" pitchFamily="18" charset="0"/>
                          </a:rPr>
                          <m:t>𝒕</m:t>
                        </m:r>
                      </m:den>
                    </m:f>
                    <m:r>
                      <a:rPr lang="en-US" sz="2400" b="1" i="1">
                        <a:latin typeface="Cambria Math" panose="02040503050406030204" pitchFamily="18" charset="0"/>
                      </a:rPr>
                      <m:t>=</m:t>
                    </m:r>
                    <m:r>
                      <a:rPr lang="en-US" sz="2400" b="1" i="1">
                        <a:latin typeface="Cambria Math" panose="02040503050406030204" pitchFamily="18" charset="0"/>
                      </a:rPr>
                      <m:t>𝟎</m:t>
                    </m:r>
                    <m:r>
                      <a:rPr lang="en-US" sz="2400" b="1" i="1">
                        <a:latin typeface="Cambria Math" panose="02040503050406030204" pitchFamily="18" charset="0"/>
                      </a:rPr>
                      <m:t>⇒</m:t>
                    </m:r>
                    <m:r>
                      <a:rPr lang="en-US" sz="2400" b="1" i="1">
                        <a:latin typeface="Cambria Math" panose="02040503050406030204" pitchFamily="18" charset="0"/>
                      </a:rPr>
                      <m:t>𝝀</m:t>
                    </m:r>
                    <m:r>
                      <a:rPr lang="en-US" sz="2400" b="1" i="1">
                        <a:latin typeface="Cambria Math" panose="02040503050406030204" pitchFamily="18" charset="0"/>
                      </a:rPr>
                      <m:t>𝒆</m:t>
                    </m:r>
                    <m:r>
                      <a:rPr lang="en-US" sz="2400" b="1" i="1">
                        <a:latin typeface="Cambria Math" panose="02040503050406030204" pitchFamily="18" charset="0"/>
                      </a:rPr>
                      <m:t>− </m:t>
                    </m:r>
                    <m:r>
                      <a:rPr lang="en-US" sz="2400" b="1" i="1">
                        <a:latin typeface="Cambria Math" panose="02040503050406030204" pitchFamily="18" charset="0"/>
                      </a:rPr>
                      <m:t>𝜸𝝈</m:t>
                    </m:r>
                    <m:d>
                      <m:dPr>
                        <m:ctrlPr>
                          <a:rPr lang="en-IN" sz="2400" b="1" i="1">
                            <a:latin typeface="Cambria Math" panose="02040503050406030204" pitchFamily="18" charset="0"/>
                          </a:rPr>
                        </m:ctrlPr>
                      </m:dPr>
                      <m:e>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𝝉</m:t>
                        </m:r>
                        <m:r>
                          <a:rPr lang="en-US" sz="2400" b="1" i="1">
                            <a:latin typeface="Cambria Math" panose="02040503050406030204" pitchFamily="18" charset="0"/>
                          </a:rPr>
                          <m:t>−</m:t>
                        </m:r>
                        <m:r>
                          <a:rPr lang="en-US" sz="2400" b="1" i="1">
                            <a:latin typeface="Cambria Math" panose="02040503050406030204" pitchFamily="18" charset="0"/>
                          </a:rPr>
                          <m:t>𝒂</m:t>
                        </m:r>
                      </m:e>
                    </m:d>
                    <m:d>
                      <m:dPr>
                        <m:ctrlPr>
                          <a:rPr lang="en-IN" sz="2400" b="1" i="1">
                            <a:latin typeface="Cambria Math" panose="02040503050406030204" pitchFamily="18" charset="0"/>
                          </a:rPr>
                        </m:ctrlPr>
                      </m:dPr>
                      <m:e>
                        <m:r>
                          <a:rPr lang="en-US" sz="2400" b="1" i="1">
                            <a:latin typeface="Cambria Math" panose="02040503050406030204" pitchFamily="18" charset="0"/>
                          </a:rPr>
                          <m:t>𝒆</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𝒕</m:t>
                        </m:r>
                        <m:sSup>
                          <m:sSupPr>
                            <m:ctrlPr>
                              <a:rPr lang="en-IN" sz="2400" b="1" i="1">
                                <a:latin typeface="Cambria Math" panose="02040503050406030204" pitchFamily="18" charset="0"/>
                              </a:rPr>
                            </m:ctrlPr>
                          </m:sSupPr>
                          <m:e>
                            <m:r>
                              <a:rPr lang="en-US" sz="2400" b="1" i="1">
                                <a:latin typeface="Cambria Math" panose="02040503050406030204" pitchFamily="18" charset="0"/>
                              </a:rPr>
                              <m:t>𝒆</m:t>
                            </m:r>
                          </m:e>
                          <m:sup>
                            <m:r>
                              <a:rPr lang="en-US" sz="2400" b="1" i="1">
                                <a:latin typeface="Cambria Math" panose="02040503050406030204" pitchFamily="18" charset="0"/>
                              </a:rPr>
                              <m:t>𝟐</m:t>
                            </m:r>
                          </m:sup>
                        </m:sSup>
                      </m:e>
                    </m:d>
                    <m:r>
                      <a:rPr lang="en-US" sz="2400" b="1" i="1">
                        <a:latin typeface="Cambria Math" panose="02040503050406030204" pitchFamily="18" charset="0"/>
                      </a:rPr>
                      <m:t>− </m:t>
                    </m:r>
                    <m:r>
                      <a:rPr lang="en-US" sz="2400" b="1" i="1">
                        <a:latin typeface="Cambria Math" panose="02040503050406030204" pitchFamily="18" charset="0"/>
                      </a:rPr>
                      <m:t>𝜽</m:t>
                    </m:r>
                    <m:r>
                      <a:rPr lang="en-US" sz="2400" b="1" i="1">
                        <a:latin typeface="Cambria Math" panose="02040503050406030204" pitchFamily="18" charset="0"/>
                      </a:rPr>
                      <m:t>𝒕</m:t>
                    </m:r>
                    <m:r>
                      <a:rPr lang="en-US" sz="2400" b="1" i="1">
                        <a:latin typeface="Cambria Math" panose="02040503050406030204" pitchFamily="18" charset="0"/>
                      </a:rPr>
                      <m:t>=</m:t>
                    </m:r>
                    <m:r>
                      <a:rPr lang="en-US" sz="2400" b="1" i="1">
                        <a:latin typeface="Cambria Math" panose="02040503050406030204" pitchFamily="18" charset="0"/>
                      </a:rPr>
                      <m:t>𝟎</m:t>
                    </m:r>
                  </m:oMath>
                </a14:m>
                <a:r>
                  <a:rPr lang="en-IN" sz="2400" dirty="0" smtClean="0"/>
                  <a:t> ………….</a:t>
                </a:r>
                <a:r>
                  <a:rPr lang="en-IN" sz="2400" b="1" dirty="0" smtClean="0"/>
                  <a:t>(14)</a:t>
                </a:r>
                <a:endParaRPr lang="en-IN" sz="2400" b="1" dirty="0"/>
              </a:p>
              <a:p>
                <a:endParaRPr lang="en-IN" sz="2400" b="1" i="1" dirty="0" smtClean="0"/>
              </a:p>
              <a:p>
                <a:endParaRPr lang="en-IN" sz="2400" dirty="0"/>
              </a:p>
              <a:p>
                <a:endParaRPr lang="en-US" sz="2200" b="1" i="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2885" y="119750"/>
                <a:ext cx="11869403" cy="6776920"/>
              </a:xfrm>
              <a:prstGeom prst="rect">
                <a:avLst/>
              </a:prstGeom>
              <a:blipFill rotWithShape="0">
                <a:blip r:embed="rId2"/>
                <a:stretch>
                  <a:fillRect l="-668" t="-270"/>
                </a:stretch>
              </a:blipFill>
            </p:spPr>
            <p:txBody>
              <a:bodyPr/>
              <a:lstStyle/>
              <a:p>
                <a:r>
                  <a:rPr lang="en-IN">
                    <a:noFill/>
                  </a:rPr>
                  <a:t> </a:t>
                </a:r>
              </a:p>
            </p:txBody>
          </p:sp>
        </mc:Fallback>
      </mc:AlternateContent>
    </p:spTree>
    <p:extLst>
      <p:ext uri="{BB962C8B-B14F-4D97-AF65-F5344CB8AC3E}">
        <p14:creationId xmlns:p14="http://schemas.microsoft.com/office/powerpoint/2010/main" val="3038378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807593" y="1725768"/>
                <a:ext cx="8373254"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ea typeface="Cambria Math" panose="02040503050406030204" pitchFamily="18" charset="0"/>
                        </a:rPr>
                        <m:t>⇒</m:t>
                      </m:r>
                      <m:r>
                        <a:rPr lang="en-US" sz="2400" b="1" i="1">
                          <a:latin typeface="Cambria Math" panose="02040503050406030204" pitchFamily="18" charset="0"/>
                        </a:rPr>
                        <m:t>𝑬</m:t>
                      </m:r>
                      <m:r>
                        <a:rPr lang="en-US" sz="2400" b="1" i="1">
                          <a:latin typeface="Cambria Math" panose="02040503050406030204" pitchFamily="18" charset="0"/>
                        </a:rPr>
                        <m:t>(</m:t>
                      </m:r>
                      <m:r>
                        <a:rPr lang="en-US" sz="2400" b="1" i="1">
                          <a:latin typeface="Cambria Math" panose="02040503050406030204" pitchFamily="18" charset="0"/>
                        </a:rPr>
                        <m:t>𝑻</m:t>
                      </m:r>
                      <m:r>
                        <a:rPr lang="en-US" sz="2400" b="1" i="1">
                          <a:latin typeface="Cambria Math" panose="02040503050406030204" pitchFamily="18" charset="0"/>
                        </a:rPr>
                        <m:t>)=</m:t>
                      </m:r>
                      <m:r>
                        <a:rPr lang="en-US" sz="2400" b="1" i="1">
                          <a:latin typeface="Cambria Math" panose="02040503050406030204" pitchFamily="18" charset="0"/>
                        </a:rPr>
                        <m:t>𝝀</m:t>
                      </m:r>
                      <m:r>
                        <a:rPr lang="en-US" sz="2400" b="1" i="1">
                          <a:latin typeface="Cambria Math" panose="02040503050406030204" pitchFamily="18" charset="0"/>
                        </a:rPr>
                        <m:t>𝒒</m:t>
                      </m:r>
                      <m:r>
                        <a:rPr lang="en-US" sz="2400" b="1" i="1">
                          <a:latin typeface="Cambria Math" panose="02040503050406030204" pitchFamily="18" charset="0"/>
                        </a:rPr>
                        <m:t>− </m:t>
                      </m:r>
                      <m:r>
                        <a:rPr lang="en-US" sz="2400" b="1" i="1">
                          <a:latin typeface="Cambria Math" panose="02040503050406030204" pitchFamily="18" charset="0"/>
                        </a:rPr>
                        <m:t>𝜸𝝈</m:t>
                      </m:r>
                      <m:r>
                        <a:rPr lang="en-US" sz="2400" b="1" i="1">
                          <a:latin typeface="Cambria Math" panose="02040503050406030204" pitchFamily="18" charset="0"/>
                        </a:rPr>
                        <m:t>𝒒</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𝒒</m:t>
                          </m:r>
                        </m:e>
                      </m:d>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𝒂</m:t>
                          </m:r>
                        </m:e>
                      </m:d>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r>
                            <a:rPr lang="en-US" sz="2400" b="1" i="1">
                              <a:latin typeface="Cambria Math" panose="02040503050406030204" pitchFamily="18" charset="0"/>
                            </a:rPr>
                            <m:t>𝝉</m:t>
                          </m:r>
                        </m:e>
                      </m:d>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𝜽</m:t>
                          </m:r>
                          <m:r>
                            <a:rPr lang="en-US" sz="2400" b="1" i="1">
                              <a:latin typeface="Cambria Math" panose="02040503050406030204" pitchFamily="18" charset="0"/>
                            </a:rPr>
                            <m:t>𝒕</m:t>
                          </m:r>
                        </m:e>
                        <m:sup>
                          <m:r>
                            <a:rPr lang="en-US" sz="2400" b="1" i="1">
                              <a:latin typeface="Cambria Math" panose="02040503050406030204" pitchFamily="18" charset="0"/>
                            </a:rPr>
                            <m:t>𝟐</m:t>
                          </m:r>
                        </m:sup>
                      </m:sSup>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𝒂</m:t>
                          </m:r>
                        </m:e>
                        <m:sup>
                          <m:r>
                            <a:rPr lang="en-US" sz="2400" b="1" i="1">
                              <a:latin typeface="Cambria Math" panose="02040503050406030204" pitchFamily="18" charset="0"/>
                            </a:rPr>
                            <m:t>𝟐</m:t>
                          </m:r>
                        </m:sup>
                      </m:sSup>
                    </m:oMath>
                  </m:oMathPara>
                </a14:m>
                <a:endParaRPr lang="en-IN" sz="24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2807593" y="1725768"/>
                <a:ext cx="8373254" cy="691471"/>
              </a:xfrm>
              <a:prstGeom prst="rect">
                <a:avLst/>
              </a:prstGeom>
              <a:blipFill rotWithShape="0">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60912" y="940157"/>
                <a:ext cx="6284221"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𝑬</m:t>
                      </m:r>
                      <m:r>
                        <a:rPr lang="en-US" sz="2400" b="1" i="1">
                          <a:latin typeface="Cambria Math" panose="02040503050406030204" pitchFamily="18" charset="0"/>
                        </a:rPr>
                        <m:t>(</m:t>
                      </m:r>
                      <m:r>
                        <a:rPr lang="en-US" sz="2400" b="1" i="1">
                          <a:latin typeface="Cambria Math" panose="02040503050406030204" pitchFamily="18" charset="0"/>
                        </a:rPr>
                        <m:t>𝑻</m:t>
                      </m:r>
                      <m:r>
                        <a:rPr lang="en-US" sz="2400" b="1" i="1">
                          <a:latin typeface="Cambria Math" panose="02040503050406030204" pitchFamily="18" charset="0"/>
                        </a:rPr>
                        <m:t>)=</m:t>
                      </m:r>
                      <m:r>
                        <a:rPr lang="en-US" sz="2400" b="1" i="1">
                          <a:latin typeface="Cambria Math" panose="02040503050406030204" pitchFamily="18" charset="0"/>
                        </a:rPr>
                        <m:t>𝝀</m:t>
                      </m:r>
                      <m:r>
                        <a:rPr lang="en-US" sz="2400" b="1" i="1">
                          <a:latin typeface="Cambria Math" panose="02040503050406030204" pitchFamily="18" charset="0"/>
                        </a:rPr>
                        <m:t>𝒒</m:t>
                      </m:r>
                      <m:r>
                        <a:rPr lang="en-US" sz="2400" b="1" i="1">
                          <a:latin typeface="Cambria Math" panose="02040503050406030204" pitchFamily="18" charset="0"/>
                        </a:rPr>
                        <m:t>− </m:t>
                      </m:r>
                      <m:r>
                        <a:rPr lang="en-US" sz="2400" b="1" i="1">
                          <a:latin typeface="Cambria Math" panose="02040503050406030204" pitchFamily="18" charset="0"/>
                        </a:rPr>
                        <m:t>𝜸</m:t>
                      </m:r>
                      <m:r>
                        <a:rPr lang="en-US" sz="2400" b="1" i="1">
                          <a:latin typeface="Cambria Math" panose="02040503050406030204" pitchFamily="18" charset="0"/>
                        </a:rPr>
                        <m:t>[</m:t>
                      </m:r>
                      <m:r>
                        <a:rPr lang="en-US" sz="2400" b="1" i="1">
                          <a:latin typeface="Cambria Math" panose="02040503050406030204" pitchFamily="18" charset="0"/>
                        </a:rPr>
                        <m:t>𝑽</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e>
                      </m:d>
                      <m:r>
                        <a:rPr lang="en-US" sz="2400" b="1" i="1">
                          <a:latin typeface="Cambria Math" panose="02040503050406030204" pitchFamily="18" charset="0"/>
                        </a:rPr>
                        <m:t>+</m:t>
                      </m:r>
                      <m:r>
                        <a:rPr lang="en-US" sz="2400" b="1" i="1">
                          <a:latin typeface="Cambria Math" panose="02040503050406030204" pitchFamily="18" charset="0"/>
                        </a:rPr>
                        <m:t>𝑽</m:t>
                      </m:r>
                      <m:r>
                        <a:rPr lang="en-US" sz="2400" b="1" i="1">
                          <a:latin typeface="Cambria Math" panose="02040503050406030204" pitchFamily="18" charset="0"/>
                        </a:rPr>
                        <m:t>(</m:t>
                      </m:r>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𝜽</m:t>
                          </m:r>
                          <m:r>
                            <a:rPr lang="en-US" sz="2400" b="1" i="1">
                              <a:latin typeface="Cambria Math" panose="02040503050406030204" pitchFamily="18" charset="0"/>
                            </a:rPr>
                            <m:t>𝒕</m:t>
                          </m:r>
                        </m:e>
                        <m:sup>
                          <m:r>
                            <a:rPr lang="en-US" sz="2400" b="1" i="1">
                              <a:latin typeface="Cambria Math" panose="02040503050406030204" pitchFamily="18" charset="0"/>
                            </a:rPr>
                            <m:t>𝟐</m:t>
                          </m:r>
                        </m:sup>
                      </m:sSup>
                      <m:r>
                        <a:rPr lang="en-US" sz="2400" b="1" i="1">
                          <a:latin typeface="Cambria Math" panose="02040503050406030204" pitchFamily="18" charset="0"/>
                        </a:rPr>
                        <m: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sSup>
                        <m:sSupPr>
                          <m:ctrlPr>
                            <a:rPr lang="en-IN" sz="2400" b="1" i="1">
                              <a:latin typeface="Cambria Math" panose="02040503050406030204" pitchFamily="18" charset="0"/>
                            </a:rPr>
                          </m:ctrlPr>
                        </m:sSupPr>
                        <m:e>
                          <m:r>
                            <a:rPr lang="en-US" sz="2400" b="1" i="1">
                              <a:latin typeface="Cambria Math" panose="02040503050406030204" pitchFamily="18" charset="0"/>
                            </a:rPr>
                            <m:t>𝒂</m:t>
                          </m:r>
                        </m:e>
                        <m:sup>
                          <m:r>
                            <a:rPr lang="en-US" sz="2400" b="1" i="1">
                              <a:latin typeface="Cambria Math" panose="02040503050406030204" pitchFamily="18" charset="0"/>
                            </a:rPr>
                            <m:t>𝟐</m:t>
                          </m:r>
                        </m:sup>
                      </m:sSup>
                    </m:oMath>
                  </m:oMathPara>
                </a14:m>
                <a:endParaRPr lang="en-IN"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460912" y="940157"/>
                <a:ext cx="6284221" cy="691471"/>
              </a:xfrm>
              <a:prstGeom prst="rect">
                <a:avLst/>
              </a:prstGeom>
              <a:blipFill rotWithShape="0">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11391" y="2601532"/>
                <a:ext cx="271856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𝑬</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e>
                      </m:d>
                      <m:r>
                        <a:rPr lang="en-US" sz="2400" b="1" i="1">
                          <a:latin typeface="Cambria Math" panose="02040503050406030204" pitchFamily="18" charset="0"/>
                        </a:rPr>
                        <m:t>=</m:t>
                      </m:r>
                      <m:r>
                        <a:rPr lang="en-US" sz="2400" b="1" i="1">
                          <a:latin typeface="Cambria Math" panose="02040503050406030204" pitchFamily="18" charset="0"/>
                        </a:rPr>
                        <m:t>𝑬</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e>
                      </m:d>
                      <m:r>
                        <a:rPr lang="en-US" sz="2400" b="1" i="1">
                          <a:latin typeface="Cambria Math" panose="02040503050406030204" pitchFamily="18" charset="0"/>
                        </a:rPr>
                        <m:t>= </m:t>
                      </m:r>
                      <m:r>
                        <a:rPr lang="en-US" sz="2400" b="1" i="1">
                          <a:latin typeface="Cambria Math" panose="02040503050406030204" pitchFamily="18" charset="0"/>
                        </a:rPr>
                        <m:t>𝒒</m:t>
                      </m:r>
                    </m:oMath>
                  </m:oMathPara>
                </a14:m>
                <a:endParaRPr lang="en-IN"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211391" y="2601532"/>
                <a:ext cx="2718565" cy="369332"/>
              </a:xfrm>
              <a:prstGeom prst="rect">
                <a:avLst/>
              </a:prstGeom>
              <a:blipFill rotWithShape="0">
                <a:blip r:embed="rId4"/>
                <a:stretch>
                  <a:fillRect l="-2242" t="-20000" r="-2242" b="-2666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97309" y="3451345"/>
                <a:ext cx="10775580" cy="1038169"/>
              </a:xfrm>
              <a:prstGeom prst="rect">
                <a:avLst/>
              </a:prstGeom>
              <a:noFill/>
            </p:spPr>
            <p:txBody>
              <a:bodyPr wrap="square" rtlCol="0">
                <a:spAutoFit/>
              </a:bodyPr>
              <a:lstStyle/>
              <a:p>
                <a14:m>
                  <m:oMath xmlns:m="http://schemas.openxmlformats.org/officeDocument/2006/math">
                    <m:r>
                      <a:rPr lang="en-US" sz="2400" b="1" i="1">
                        <a:latin typeface="Cambria Math" panose="02040503050406030204" pitchFamily="18" charset="0"/>
                      </a:rPr>
                      <m:t>𝑬</m:t>
                    </m:r>
                    <m:r>
                      <a:rPr lang="en-US" sz="2400" b="1" i="1">
                        <a:latin typeface="Cambria Math" panose="02040503050406030204" pitchFamily="18" charset="0"/>
                      </a:rPr>
                      <m:t>[</m:t>
                    </m:r>
                    <m:d>
                      <m:dPr>
                        <m:endChr m:val="]"/>
                        <m:ctrlPr>
                          <a:rPr lang="en-IN" sz="2400" b="1" i="1">
                            <a:latin typeface="Cambria Math" panose="02040503050406030204" pitchFamily="18" charset="0"/>
                          </a:rPr>
                        </m:ctrlPr>
                      </m:dPr>
                      <m:e>
                        <m:sSup>
                          <m:sSupPr>
                            <m:ctrlPr>
                              <a:rPr lang="en-IN" sz="2400" b="1" i="1">
                                <a:latin typeface="Cambria Math" panose="02040503050406030204" pitchFamily="18" charset="0"/>
                              </a:rPr>
                            </m:ctrlPr>
                          </m:sSup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r>
                              <a:rPr lang="en-US" sz="2400" b="1" i="1">
                                <a:latin typeface="Cambria Math" panose="02040503050406030204" pitchFamily="18" charset="0"/>
                              </a:rPr>
                              <m:t>−</m:t>
                            </m:r>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r>
                              <a:rPr lang="en-US" sz="2400" b="1" i="1">
                                <a:latin typeface="Cambria Math" panose="02040503050406030204" pitchFamily="18" charset="0"/>
                              </a:rPr>
                              <m:t>)</m:t>
                            </m:r>
                          </m:e>
                          <m:sup>
                            <m:r>
                              <a:rPr lang="en-US" sz="2400" b="1" i="1">
                                <a:latin typeface="Cambria Math" panose="02040503050406030204" pitchFamily="18" charset="0"/>
                              </a:rPr>
                              <m:t>𝟐</m:t>
                            </m:r>
                          </m:sup>
                        </m:sSup>
                      </m:e>
                    </m:d>
                    <m:r>
                      <a:rPr lang="en-US" sz="2400" b="1" i="1">
                        <a:latin typeface="Cambria Math" panose="02040503050406030204" pitchFamily="18" charset="0"/>
                      </a:rPr>
                      <m:t>= </m:t>
                    </m:r>
                    <m:r>
                      <a:rPr lang="en-US" sz="2400" b="1" i="1">
                        <a:latin typeface="Cambria Math" panose="02040503050406030204" pitchFamily="18" charset="0"/>
                      </a:rPr>
                      <m:t>𝑬</m:t>
                    </m:r>
                    <m:r>
                      <a:rPr lang="en-US" sz="2400" b="1" i="1">
                        <a:latin typeface="Cambria Math" panose="02040503050406030204" pitchFamily="18" charset="0"/>
                      </a:rPr>
                      <m:t>[</m:t>
                    </m:r>
                    <m:d>
                      <m:dPr>
                        <m:endChr m:val="]"/>
                        <m:ctrlPr>
                          <a:rPr lang="en-IN" sz="2400" b="1" i="1">
                            <a:latin typeface="Cambria Math" panose="02040503050406030204" pitchFamily="18" charset="0"/>
                          </a:rPr>
                        </m:ctrlPr>
                      </m:dPr>
                      <m:e>
                        <m:sSup>
                          <m:sSupPr>
                            <m:ctrlPr>
                              <a:rPr lang="en-IN" sz="2400" b="1" i="1">
                                <a:latin typeface="Cambria Math" panose="02040503050406030204" pitchFamily="18" charset="0"/>
                              </a:rPr>
                            </m:ctrlPr>
                          </m:sSup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r>
                              <a:rPr lang="en-US" sz="2400" b="1" i="1">
                                <a:latin typeface="Cambria Math" panose="02040503050406030204" pitchFamily="18" charset="0"/>
                              </a:rPr>
                              <m:t>)</m:t>
                            </m:r>
                          </m:e>
                          <m:sup>
                            <m:r>
                              <a:rPr lang="en-US" sz="2400" b="1" i="1">
                                <a:latin typeface="Cambria Math" panose="02040503050406030204" pitchFamily="18" charset="0"/>
                              </a:rPr>
                              <m:t>𝟐</m:t>
                            </m:r>
                          </m:sup>
                        </m:sSup>
                      </m:e>
                    </m:d>
                    <m:r>
                      <a:rPr lang="en-US" sz="2400" b="1" i="1">
                        <a:latin typeface="Cambria Math" panose="02040503050406030204" pitchFamily="18" charset="0"/>
                      </a:rPr>
                      <m:t>−</m:t>
                    </m:r>
                    <m:sSup>
                      <m:sSupPr>
                        <m:ctrlPr>
                          <a:rPr lang="en-IN" sz="2400" b="1" i="1">
                            <a:latin typeface="Cambria Math" panose="02040503050406030204" pitchFamily="18" charset="0"/>
                          </a:rPr>
                        </m:ctrlPr>
                      </m:sSupPr>
                      <m:e>
                        <m:d>
                          <m:dPr>
                            <m:begChr m:val="["/>
                            <m:endChr m:val="]"/>
                            <m:ctrlPr>
                              <a:rPr lang="en-IN" sz="2400" b="1" i="1">
                                <a:latin typeface="Cambria Math" panose="02040503050406030204" pitchFamily="18" charset="0"/>
                              </a:rPr>
                            </m:ctrlPr>
                          </m:dPr>
                          <m:e>
                            <m:r>
                              <a:rPr lang="en-US" sz="2400" b="1" i="1">
                                <a:latin typeface="Cambria Math" panose="02040503050406030204" pitchFamily="18" charset="0"/>
                              </a:rPr>
                              <m:t>𝑬</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e>
                            </m:d>
                          </m:e>
                        </m:d>
                      </m:e>
                      <m:sup>
                        <m:r>
                          <a:rPr lang="en-US" sz="2400" b="1" i="1">
                            <a:latin typeface="Cambria Math" panose="02040503050406030204" pitchFamily="18" charset="0"/>
                          </a:rPr>
                          <m:t>𝟐</m:t>
                        </m:r>
                      </m:sup>
                    </m:sSup>
                    <m:r>
                      <a:rPr lang="en-US" sz="2400" b="1" i="1">
                        <a:latin typeface="Cambria Math" panose="02040503050406030204" pitchFamily="18" charset="0"/>
                      </a:rPr>
                      <m:t>+</m:t>
                    </m:r>
                    <m:r>
                      <a:rPr lang="en-US" sz="2400" b="1" i="1">
                        <a:latin typeface="Cambria Math" panose="02040503050406030204" pitchFamily="18" charset="0"/>
                      </a:rPr>
                      <m:t>𝑬</m:t>
                    </m:r>
                    <m:r>
                      <a:rPr lang="en-US" sz="2400" b="1" i="1">
                        <a:latin typeface="Cambria Math" panose="02040503050406030204" pitchFamily="18" charset="0"/>
                      </a:rPr>
                      <m:t>[</m:t>
                    </m:r>
                    <m:d>
                      <m:dPr>
                        <m:endChr m:val="]"/>
                        <m:ctrlPr>
                          <a:rPr lang="en-IN" sz="2400" b="1" i="1">
                            <a:latin typeface="Cambria Math" panose="02040503050406030204" pitchFamily="18" charset="0"/>
                          </a:rPr>
                        </m:ctrlPr>
                      </m:dPr>
                      <m:e>
                        <m:sSup>
                          <m:sSupPr>
                            <m:ctrlPr>
                              <a:rPr lang="en-IN" sz="2400" b="1" i="1">
                                <a:latin typeface="Cambria Math" panose="02040503050406030204" pitchFamily="18" charset="0"/>
                              </a:rPr>
                            </m:ctrlPr>
                          </m:sSup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r>
                              <a:rPr lang="en-US" sz="2400" b="1" i="1">
                                <a:latin typeface="Cambria Math" panose="02040503050406030204" pitchFamily="18" charset="0"/>
                              </a:rPr>
                              <m:t>)</m:t>
                            </m:r>
                          </m:e>
                          <m:sup>
                            <m:r>
                              <a:rPr lang="en-US" sz="2400" b="1" i="1">
                                <a:latin typeface="Cambria Math" panose="02040503050406030204" pitchFamily="18" charset="0"/>
                              </a:rPr>
                              <m:t>𝟐</m:t>
                            </m:r>
                          </m:sup>
                        </m:sSup>
                      </m:e>
                    </m:d>
                    <m:r>
                      <a:rPr lang="en-US" sz="2400" b="1" i="1">
                        <a:latin typeface="Cambria Math" panose="02040503050406030204" pitchFamily="18" charset="0"/>
                      </a:rPr>
                      <m:t>−</m:t>
                    </m:r>
                    <m:sSup>
                      <m:sSupPr>
                        <m:ctrlPr>
                          <a:rPr lang="en-IN" sz="2400" b="1" i="1">
                            <a:latin typeface="Cambria Math" panose="02040503050406030204" pitchFamily="18" charset="0"/>
                          </a:rPr>
                        </m:ctrlPr>
                      </m:sSupPr>
                      <m:e>
                        <m:d>
                          <m:dPr>
                            <m:begChr m:val="["/>
                            <m:endChr m:val="]"/>
                            <m:ctrlPr>
                              <a:rPr lang="en-IN" sz="2400" b="1" i="1">
                                <a:latin typeface="Cambria Math" panose="02040503050406030204" pitchFamily="18" charset="0"/>
                              </a:rPr>
                            </m:ctrlPr>
                          </m:dPr>
                          <m:e>
                            <m:r>
                              <a:rPr lang="en-US" sz="2400" b="1" i="1">
                                <a:latin typeface="Cambria Math" panose="02040503050406030204" pitchFamily="18" charset="0"/>
                              </a:rPr>
                              <m:t>𝑬</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e>
                            </m:d>
                          </m:e>
                        </m:d>
                      </m:e>
                      <m:sup>
                        <m:r>
                          <a:rPr lang="en-US" sz="2400" b="1" i="1">
                            <a:latin typeface="Cambria Math" panose="02040503050406030204" pitchFamily="18" charset="0"/>
                          </a:rPr>
                          <m:t>𝟐</m:t>
                        </m:r>
                      </m:sup>
                    </m:sSup>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𝑬</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e>
                    </m:d>
                    <m:r>
                      <a:rPr lang="en-US" sz="2400" b="1" i="1">
                        <a:latin typeface="Cambria Math" panose="02040503050406030204" pitchFamily="18" charset="0"/>
                      </a:rPr>
                      <m:t>𝑬</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e>
                    </m:d>
                    <m:r>
                      <a:rPr lang="en-US" sz="2400" b="1" i="1">
                        <a:latin typeface="Cambria Math" panose="02040503050406030204" pitchFamily="18" charset="0"/>
                      </a:rPr>
                      <m:t>+</m:t>
                    </m:r>
                    <m:r>
                      <a:rPr lang="en-US" sz="2400" b="1" i="1">
                        <a:latin typeface="Cambria Math" panose="02040503050406030204" pitchFamily="18" charset="0"/>
                      </a:rPr>
                      <m:t>𝟐</m:t>
                    </m:r>
                    <m:sSup>
                      <m:sSupPr>
                        <m:ctrlPr>
                          <a:rPr lang="en-IN" sz="2400" b="1" i="1">
                            <a:latin typeface="Cambria Math" panose="02040503050406030204" pitchFamily="18" charset="0"/>
                          </a:rPr>
                        </m:ctrlPr>
                      </m:sSupPr>
                      <m:e>
                        <m:r>
                          <a:rPr lang="en-US" sz="2400" b="1" i="1">
                            <a:latin typeface="Cambria Math" panose="02040503050406030204" pitchFamily="18" charset="0"/>
                          </a:rPr>
                          <m:t>𝒒</m:t>
                        </m:r>
                      </m:e>
                      <m:sup>
                        <m:r>
                          <a:rPr lang="en-US" sz="2400" b="1" i="1">
                            <a:latin typeface="Cambria Math" panose="02040503050406030204" pitchFamily="18" charset="0"/>
                          </a:rPr>
                          <m:t>𝟐</m:t>
                        </m:r>
                      </m:sup>
                    </m:sSup>
                    <m:r>
                      <a:rPr lang="en-US" sz="2400" b="1" i="1">
                        <a:latin typeface="Cambria Math" panose="02040503050406030204" pitchFamily="18" charset="0"/>
                      </a:rPr>
                      <m:t>=</m:t>
                    </m:r>
                    <m:r>
                      <a:rPr lang="en-US" sz="2400" b="1" i="1">
                        <a:latin typeface="Cambria Math" panose="02040503050406030204" pitchFamily="18" charset="0"/>
                      </a:rPr>
                      <m:t>𝑽</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𝑭</m:t>
                            </m:r>
                          </m:sub>
                        </m:sSub>
                      </m:e>
                    </m:d>
                    <m:r>
                      <a:rPr lang="en-US" sz="2400" b="1" i="1">
                        <a:latin typeface="Cambria Math" panose="02040503050406030204" pitchFamily="18" charset="0"/>
                      </a:rPr>
                      <m:t>+</m:t>
                    </m:r>
                    <m:r>
                      <a:rPr lang="en-US" sz="2400" b="1" i="1">
                        <a:latin typeface="Cambria Math" panose="02040503050406030204" pitchFamily="18" charset="0"/>
                      </a:rPr>
                      <m:t>𝑽</m:t>
                    </m:r>
                    <m:d>
                      <m:dPr>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acc>
                              <m:accPr>
                                <m:chr m:val="̂"/>
                                <m:ctrlPr>
                                  <a:rPr lang="en-IN" sz="2400" b="1" i="1">
                                    <a:latin typeface="Cambria Math" panose="02040503050406030204" pitchFamily="18" charset="0"/>
                                  </a:rPr>
                                </m:ctrlPr>
                              </m:accPr>
                              <m:e>
                                <m:r>
                                  <a:rPr lang="en-US" sz="2400" b="1" i="1">
                                    <a:latin typeface="Cambria Math" panose="02040503050406030204" pitchFamily="18" charset="0"/>
                                  </a:rPr>
                                  <m:t>𝒒</m:t>
                                </m:r>
                              </m:e>
                            </m:acc>
                          </m:e>
                          <m:sub>
                            <m:r>
                              <a:rPr lang="en-US" sz="2400" b="1" i="1">
                                <a:latin typeface="Cambria Math" panose="02040503050406030204" pitchFamily="18" charset="0"/>
                              </a:rPr>
                              <m:t>𝑻</m:t>
                            </m:r>
                          </m:sub>
                        </m:sSub>
                      </m:e>
                    </m:d>
                  </m:oMath>
                </a14:m>
                <a:r>
                  <a:rPr lang="en-IN" sz="2200" b="1" dirty="0"/>
                  <a:t> </a:t>
                </a:r>
                <a:r>
                  <a:rPr lang="en-IN" sz="2200" b="1" dirty="0" smtClean="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897309" y="3451345"/>
                <a:ext cx="10775580" cy="1038169"/>
              </a:xfrm>
              <a:prstGeom prst="rect">
                <a:avLst/>
              </a:prstGeom>
              <a:blipFill rotWithShape="0">
                <a:blip r:embed="rId5"/>
                <a:stretch>
                  <a:fillRect/>
                </a:stretch>
              </a:blipFill>
            </p:spPr>
            <p:txBody>
              <a:bodyPr/>
              <a:lstStyle/>
              <a:p>
                <a:r>
                  <a:rPr lang="en-IN">
                    <a:noFill/>
                  </a:rPr>
                  <a:t> </a:t>
                </a:r>
              </a:p>
            </p:txBody>
          </p:sp>
        </mc:Fallback>
      </mc:AlternateContent>
      <p:sp>
        <p:nvSpPr>
          <p:cNvPr id="14" name="TextBox 13"/>
          <p:cNvSpPr txBox="1"/>
          <p:nvPr/>
        </p:nvSpPr>
        <p:spPr>
          <a:xfrm>
            <a:off x="811369" y="404357"/>
            <a:ext cx="10861520" cy="3046988"/>
          </a:xfrm>
          <a:prstGeom prst="rect">
            <a:avLst/>
          </a:prstGeom>
          <a:noFill/>
        </p:spPr>
        <p:txBody>
          <a:bodyPr wrap="square" rtlCol="0">
            <a:spAutoFit/>
          </a:bodyPr>
          <a:lstStyle/>
          <a:p>
            <a:r>
              <a:rPr lang="en-IN" sz="2400" b="1" dirty="0" smtClean="0"/>
              <a:t>Teacher’s expected payoff:</a:t>
            </a:r>
          </a:p>
          <a:p>
            <a:endParaRPr lang="en-IN" sz="2400" b="1" dirty="0"/>
          </a:p>
          <a:p>
            <a:endParaRPr lang="en-IN" sz="2400" b="1" dirty="0" smtClean="0"/>
          </a:p>
          <a:p>
            <a:endParaRPr lang="en-IN" sz="2400" b="1" dirty="0"/>
          </a:p>
          <a:p>
            <a:endParaRPr lang="en-IN" sz="2400" b="1" dirty="0" smtClean="0"/>
          </a:p>
          <a:p>
            <a:endParaRPr lang="en-IN" sz="2400" b="1" dirty="0"/>
          </a:p>
          <a:p>
            <a:r>
              <a:rPr lang="en-IN" sz="2400" b="1" dirty="0" smtClean="0"/>
              <a:t>              Since                                                                                         and</a:t>
            </a:r>
          </a:p>
          <a:p>
            <a:r>
              <a:rPr lang="en-IN" sz="2400" b="1" dirty="0" smtClean="0"/>
              <a:t> </a:t>
            </a:r>
            <a:endParaRPr lang="en-IN" sz="2400" b="1" dirty="0"/>
          </a:p>
        </p:txBody>
      </p:sp>
    </p:spTree>
    <p:extLst>
      <p:ext uri="{BB962C8B-B14F-4D97-AF65-F5344CB8AC3E}">
        <p14:creationId xmlns:p14="http://schemas.microsoft.com/office/powerpoint/2010/main" val="1357292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a:t>
            </a:fld>
            <a:endParaRPr lang="en-US" dirty="0"/>
          </a:p>
        </p:txBody>
      </p:sp>
      <p:sp>
        <p:nvSpPr>
          <p:cNvPr id="5" name="Rectangle 4"/>
          <p:cNvSpPr/>
          <p:nvPr/>
        </p:nvSpPr>
        <p:spPr>
          <a:xfrm>
            <a:off x="115910" y="249893"/>
            <a:ext cx="12076089" cy="6186309"/>
          </a:xfrm>
          <a:prstGeom prst="rect">
            <a:avLst/>
          </a:prstGeom>
        </p:spPr>
        <p:txBody>
          <a:bodyPr wrap="square">
            <a:spAutoFit/>
          </a:bodyPr>
          <a:lstStyle/>
          <a:p>
            <a:r>
              <a:rPr lang="en-IN" sz="2400" b="1" dirty="0" smtClean="0">
                <a:solidFill>
                  <a:srgbClr val="0070C0"/>
                </a:solidFill>
              </a:rPr>
              <a:t>The link….</a:t>
            </a:r>
            <a:endParaRPr lang="en-IN" sz="2400" b="1" dirty="0">
              <a:solidFill>
                <a:srgbClr val="0070C0"/>
              </a:solidFill>
            </a:endParaRPr>
          </a:p>
          <a:p>
            <a:endParaRPr lang="en-IN" sz="2400" b="1" dirty="0" smtClean="0">
              <a:solidFill>
                <a:srgbClr val="0070C0"/>
              </a:solidFill>
            </a:endParaRPr>
          </a:p>
          <a:p>
            <a:pPr>
              <a:lnSpc>
                <a:spcPct val="150000"/>
              </a:lnSpc>
            </a:pPr>
            <a:r>
              <a:rPr lang="en-IN" sz="2400" b="1" dirty="0" smtClean="0"/>
              <a:t>between education and employment is crucial for economic development</a:t>
            </a:r>
          </a:p>
          <a:p>
            <a:pPr>
              <a:lnSpc>
                <a:spcPct val="150000"/>
              </a:lnSpc>
            </a:pP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b="1" dirty="0" smtClean="0">
                <a:latin typeface="Calibri" panose="020F0502020204030204" pitchFamily="34" charset="0"/>
                <a:ea typeface="Calibri" panose="020F0502020204030204" pitchFamily="34" charset="0"/>
                <a:cs typeface="Times New Roman" panose="02020603050405020304" pitchFamily="18" charset="0"/>
              </a:rPr>
              <a:t>Education </a:t>
            </a:r>
            <a:r>
              <a:rPr lang="en-US" sz="2400" b="1" dirty="0">
                <a:latin typeface="Calibri" panose="020F0502020204030204" pitchFamily="34" charset="0"/>
                <a:ea typeface="Calibri" panose="020F0502020204030204" pitchFamily="34" charset="0"/>
                <a:cs typeface="Times New Roman" panose="02020603050405020304" pitchFamily="18" charset="0"/>
              </a:rPr>
              <a:t>generates </a:t>
            </a:r>
            <a:r>
              <a:rPr lang="en-US" sz="2400" b="1" dirty="0" smtClean="0">
                <a:latin typeface="Calibri" panose="020F0502020204030204" pitchFamily="34" charset="0"/>
                <a:ea typeface="Calibri" panose="020F0502020204030204" pitchFamily="34" charset="0"/>
                <a:cs typeface="Times New Roman" panose="02020603050405020304" pitchFamily="18" charset="0"/>
              </a:rPr>
              <a:t>human capital, </a:t>
            </a:r>
            <a:r>
              <a:rPr lang="en-US" sz="2400" dirty="0" smtClean="0">
                <a:latin typeface="Calibri" panose="020F0502020204030204" pitchFamily="34" charset="0"/>
                <a:ea typeface="Calibri" panose="020F0502020204030204" pitchFamily="34" charset="0"/>
                <a:cs typeface="Times New Roman" panose="02020603050405020304" pitchFamily="18" charset="0"/>
              </a:rPr>
              <a:t>a necessary input in the development process, </a:t>
            </a:r>
            <a:r>
              <a:rPr lang="en-US" sz="2400" dirty="0">
                <a:latin typeface="Calibri" panose="020F0502020204030204" pitchFamily="34" charset="0"/>
                <a:ea typeface="Calibri" panose="020F0502020204030204" pitchFamily="34" charset="0"/>
                <a:cs typeface="Times New Roman" panose="02020603050405020304" pitchFamily="18" charset="0"/>
              </a:rPr>
              <a:t>by enhancing an individual's embodied skills above their raw </a:t>
            </a:r>
            <a:r>
              <a:rPr lang="en-US" sz="2400" dirty="0" err="1">
                <a:latin typeface="Calibri" panose="020F0502020204030204" pitchFamily="34" charset="0"/>
                <a:ea typeface="Calibri" panose="020F0502020204030204" pitchFamily="34" charset="0"/>
                <a:cs typeface="Times New Roman" panose="02020603050405020304" pitchFamily="18" charset="0"/>
              </a:rPr>
              <a:t>labour</a:t>
            </a:r>
            <a:r>
              <a:rPr lang="en-US" sz="2400" dirty="0">
                <a:latin typeface="Calibri" panose="020F0502020204030204" pitchFamily="34" charset="0"/>
                <a:ea typeface="Calibri" panose="020F0502020204030204" pitchFamily="34" charset="0"/>
                <a:cs typeface="Times New Roman" panose="02020603050405020304" pitchFamily="18" charset="0"/>
              </a:rPr>
              <a:t> ability (</a:t>
            </a:r>
            <a:r>
              <a:rPr lang="en-US" sz="2400" b="1" dirty="0">
                <a:latin typeface="Calibri" panose="020F0502020204030204" pitchFamily="34" charset="0"/>
                <a:ea typeface="Calibri" panose="020F0502020204030204" pitchFamily="34" charset="0"/>
                <a:cs typeface="Times New Roman" panose="02020603050405020304" pitchFamily="18" charset="0"/>
              </a:rPr>
              <a:t>Belfield and Levin, 2003, Cohn and Addison, 1998, Goldin and Katz, 1998</a:t>
            </a:r>
            <a:r>
              <a:rPr lang="en-US"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b="1" dirty="0" smtClean="0">
                <a:latin typeface="Calibri" panose="020F0502020204030204" pitchFamily="34" charset="0"/>
                <a:ea typeface="Calibri" panose="020F0502020204030204" pitchFamily="34" charset="0"/>
                <a:cs typeface="Times New Roman" panose="02020603050405020304" pitchFamily="18" charset="0"/>
              </a:rPr>
              <a:t>Education generates valuable job market information </a:t>
            </a:r>
            <a:r>
              <a:rPr lang="en-US" sz="2400" dirty="0" smtClean="0">
                <a:latin typeface="Calibri" panose="020F0502020204030204" pitchFamily="34" charset="0"/>
                <a:ea typeface="Calibri" panose="020F0502020204030204" pitchFamily="34" charset="0"/>
                <a:cs typeface="Times New Roman" panose="02020603050405020304" pitchFamily="18" charset="0"/>
              </a:rPr>
              <a:t>about the skill levels of the potential recruits</a:t>
            </a:r>
            <a:endParaRPr lang="en-I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IN" sz="2400" b="1" dirty="0"/>
          </a:p>
          <a:p>
            <a:endParaRPr lang="en-IN" sz="2400" b="1" dirty="0"/>
          </a:p>
        </p:txBody>
      </p:sp>
    </p:spTree>
    <p:extLst>
      <p:ext uri="{BB962C8B-B14F-4D97-AF65-F5344CB8AC3E}">
        <p14:creationId xmlns:p14="http://schemas.microsoft.com/office/powerpoint/2010/main" val="255504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20</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53609" y="218941"/>
                <a:ext cx="11462197" cy="5404236"/>
              </a:xfrm>
              <a:prstGeom prst="rect">
                <a:avLst/>
              </a:prstGeom>
              <a:noFill/>
            </p:spPr>
            <p:txBody>
              <a:bodyPr wrap="square" rtlCol="0">
                <a:spAutoFit/>
              </a:bodyPr>
              <a:lstStyle/>
              <a:p>
                <a:r>
                  <a:rPr lang="en-IN" sz="2200" b="1" dirty="0" smtClean="0"/>
                  <a:t>Substituting </a:t>
                </a:r>
                <a14:m>
                  <m:oMath xmlns:m="http://schemas.openxmlformats.org/officeDocument/2006/math">
                    <m:sSup>
                      <m:sSupPr>
                        <m:ctrlPr>
                          <a:rPr lang="en-IN" sz="2200" i="1" smtClean="0">
                            <a:latin typeface="Cambria Math" panose="02040503050406030204" pitchFamily="18" charset="0"/>
                          </a:rPr>
                        </m:ctrlPr>
                      </m:sSupPr>
                      <m:e>
                        <m:r>
                          <a:rPr lang="en-IN" sz="2200" b="0" i="1" smtClean="0">
                            <a:latin typeface="Cambria Math" panose="02040503050406030204" pitchFamily="18" charset="0"/>
                          </a:rPr>
                          <m:t> </m:t>
                        </m:r>
                        <m:r>
                          <a:rPr lang="en-IN" sz="2200" b="0" i="1" smtClean="0">
                            <a:latin typeface="Cambria Math" panose="02040503050406030204" pitchFamily="18" charset="0"/>
                          </a:rPr>
                          <m:t>𝑒</m:t>
                        </m:r>
                      </m:e>
                      <m:sup>
                        <m:r>
                          <a:rPr lang="en-IN" sz="2200" b="0" i="1" smtClean="0">
                            <a:latin typeface="Cambria Math" panose="02040503050406030204" pitchFamily="18" charset="0"/>
                          </a:rPr>
                          <m:t>∗</m:t>
                        </m:r>
                      </m:sup>
                    </m:sSup>
                  </m:oMath>
                </a14:m>
                <a:r>
                  <a:rPr lang="en-IN" sz="2200" b="1" dirty="0" smtClean="0"/>
                  <a:t> and </a:t>
                </a:r>
                <a14:m>
                  <m:oMath xmlns:m="http://schemas.openxmlformats.org/officeDocument/2006/math">
                    <m:sSup>
                      <m:sSupPr>
                        <m:ctrlPr>
                          <a:rPr lang="en-IN" sz="2200" i="1" smtClean="0">
                            <a:latin typeface="Cambria Math" panose="02040503050406030204" pitchFamily="18" charset="0"/>
                          </a:rPr>
                        </m:ctrlPr>
                      </m:sSupPr>
                      <m:e>
                        <m:r>
                          <a:rPr lang="en-IN" sz="2200" b="0" i="1" smtClean="0">
                            <a:latin typeface="Cambria Math" panose="02040503050406030204" pitchFamily="18" charset="0"/>
                          </a:rPr>
                          <m:t>𝑎</m:t>
                        </m:r>
                      </m:e>
                      <m:sup>
                        <m:r>
                          <a:rPr lang="en-IN" sz="2200" b="0" i="1" smtClean="0">
                            <a:latin typeface="Cambria Math" panose="02040503050406030204" pitchFamily="18" charset="0"/>
                          </a:rPr>
                          <m:t>∗</m:t>
                        </m:r>
                      </m:sup>
                    </m:sSup>
                    <m:r>
                      <a:rPr lang="en-IN" sz="2200" b="0" i="1" smtClean="0">
                        <a:latin typeface="Cambria Math" panose="02040503050406030204" pitchFamily="18" charset="0"/>
                      </a:rPr>
                      <m:t> </m:t>
                    </m:r>
                  </m:oMath>
                </a14:m>
                <a:r>
                  <a:rPr lang="en-IN" sz="2200" b="1" dirty="0" smtClean="0"/>
                  <a:t>for</a:t>
                </a:r>
                <a:r>
                  <a:rPr lang="en-IN" dirty="0" smtClean="0"/>
                  <a:t> </a:t>
                </a:r>
                <a14:m>
                  <m:oMath xmlns:m="http://schemas.openxmlformats.org/officeDocument/2006/math">
                    <m:r>
                      <a:rPr lang="en-IN" sz="2200" b="1" i="1" smtClean="0">
                        <a:latin typeface="Cambria Math" panose="02040503050406030204" pitchFamily="18" charset="0"/>
                      </a:rPr>
                      <m:t>𝒆</m:t>
                    </m:r>
                  </m:oMath>
                </a14:m>
                <a:r>
                  <a:rPr lang="en-IN" dirty="0" smtClean="0"/>
                  <a:t> </a:t>
                </a:r>
                <a:r>
                  <a:rPr lang="en-IN" sz="2200" b="1" dirty="0" smtClean="0"/>
                  <a:t>and</a:t>
                </a:r>
                <a:r>
                  <a:rPr lang="en-IN" dirty="0" smtClean="0"/>
                  <a:t> </a:t>
                </a:r>
                <a14:m>
                  <m:oMath xmlns:m="http://schemas.openxmlformats.org/officeDocument/2006/math">
                    <m:r>
                      <a:rPr lang="en-IN" sz="2200" b="1" i="1" smtClean="0">
                        <a:latin typeface="Cambria Math" panose="02040503050406030204" pitchFamily="18" charset="0"/>
                      </a:rPr>
                      <m:t>𝒂</m:t>
                    </m:r>
                  </m:oMath>
                </a14:m>
                <a:r>
                  <a:rPr lang="en-IN" dirty="0" smtClean="0"/>
                  <a:t> </a:t>
                </a:r>
                <a:r>
                  <a:rPr lang="en-IN" sz="2200" b="1" dirty="0" smtClean="0"/>
                  <a:t>in (14) yields the following polynomial in t:</a:t>
                </a:r>
              </a:p>
              <a:p>
                <a:endParaRPr lang="en-IN" sz="2200" b="1" dirty="0" smtClean="0"/>
              </a:p>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𝒕</m:t>
                      </m:r>
                      <m:d>
                        <m:dPr>
                          <m:ctrlPr>
                            <a:rPr lang="en-IN" sz="2400" b="1" i="1">
                              <a:latin typeface="Cambria Math" panose="02040503050406030204" pitchFamily="18" charset="0"/>
                            </a:rPr>
                          </m:ctrlPr>
                        </m:dPr>
                        <m:e>
                          <m:r>
                            <a:rPr lang="en-US" sz="2400" b="1" i="1">
                              <a:latin typeface="Cambria Math" panose="02040503050406030204" pitchFamily="18" charset="0"/>
                            </a:rPr>
                            <m:t>𝝀</m:t>
                          </m:r>
                          <m:r>
                            <a:rPr lang="en-US" sz="2400" b="1" i="1">
                              <a:latin typeface="Cambria Math" panose="02040503050406030204" pitchFamily="18" charset="0"/>
                            </a:rPr>
                            <m:t>−</m:t>
                          </m:r>
                          <m:r>
                            <a:rPr lang="en-US" sz="2400" b="1" i="1">
                              <a:latin typeface="Cambria Math" panose="02040503050406030204" pitchFamily="18" charset="0"/>
                            </a:rPr>
                            <m:t>𝜽</m:t>
                          </m:r>
                        </m:e>
                      </m:d>
                      <m:r>
                        <a:rPr lang="en-US" sz="2400" b="1" i="1">
                          <a:latin typeface="Cambria Math" panose="02040503050406030204" pitchFamily="18" charset="0"/>
                        </a:rPr>
                        <m:t>−</m:t>
                      </m:r>
                      <m:r>
                        <a:rPr lang="en-US" sz="2400" b="1" i="1">
                          <a:latin typeface="Cambria Math" panose="02040503050406030204" pitchFamily="18" charset="0"/>
                        </a:rPr>
                        <m:t>𝜸𝝈</m:t>
                      </m:r>
                      <m:r>
                        <a:rPr lang="en-US" sz="2400" b="1" i="1">
                          <a:latin typeface="Cambria Math" panose="02040503050406030204" pitchFamily="18" charset="0"/>
                        </a:rPr>
                        <m:t>𝒕</m:t>
                      </m:r>
                      <m:r>
                        <a:rPr lang="en-US" sz="2400" b="1" i="1">
                          <a:latin typeface="Cambria Math" panose="02040503050406030204" pitchFamily="18" charset="0"/>
                        </a:rPr>
                        <m:t>(</m:t>
                      </m:r>
                      <m:r>
                        <a:rPr lang="en-US" sz="2400" b="1" i="1">
                          <a:latin typeface="Cambria Math" panose="02040503050406030204" pitchFamily="18" charset="0"/>
                        </a:rPr>
                        <m:t>𝟏</m:t>
                      </m:r>
                      <m:r>
                        <a:rPr lang="en-US" sz="2400" b="1" i="1">
                          <a:latin typeface="Cambria Math" panose="02040503050406030204" pitchFamily="18" charset="0"/>
                        </a:rPr>
                        <m:t>−</m:t>
                      </m:r>
                      <m:sSup>
                        <m:sSupPr>
                          <m:ctrlPr>
                            <a:rPr lang="en-IN" sz="2400" b="1" i="1">
                              <a:latin typeface="Cambria Math" panose="02040503050406030204" pitchFamily="18" charset="0"/>
                            </a:rPr>
                          </m:ctrlPr>
                        </m:sSupPr>
                        <m:e>
                          <m:r>
                            <a:rPr lang="en-US" sz="2400" b="1" i="1">
                              <a:latin typeface="Cambria Math" panose="02040503050406030204" pitchFamily="18" charset="0"/>
                            </a:rPr>
                            <m:t>𝟐</m:t>
                          </m:r>
                          <m:r>
                            <a:rPr lang="en-US" sz="2400" b="1" i="1">
                              <a:latin typeface="Cambria Math" panose="02040503050406030204" pitchFamily="18" charset="0"/>
                            </a:rPr>
                            <m:t>𝒕</m:t>
                          </m:r>
                        </m:e>
                        <m:sup>
                          <m:r>
                            <a:rPr lang="en-US" sz="2400" b="1" i="1">
                              <a:latin typeface="Cambria Math" panose="02040503050406030204" pitchFamily="18" charset="0"/>
                            </a:rPr>
                            <m:t>𝟐</m:t>
                          </m:r>
                        </m:sup>
                      </m:sSup>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𝝉</m:t>
                          </m:r>
                        </m:e>
                      </m:d>
                      <m:r>
                        <a:rPr lang="en-US" sz="2400" b="1" i="1">
                          <a:latin typeface="Cambria Math" panose="02040503050406030204" pitchFamily="18" charset="0"/>
                        </a:rPr>
                        <m:t>−</m:t>
                      </m:r>
                      <m:r>
                        <a:rPr lang="en-US" sz="2400" b="1" i="1">
                          <a:latin typeface="Cambria Math" panose="02040503050406030204" pitchFamily="18" charset="0"/>
                        </a:rPr>
                        <m:t>𝜸𝝈</m:t>
                      </m:r>
                      <m:sSup>
                        <m:sSupPr>
                          <m:ctrlPr>
                            <a:rPr lang="en-IN" sz="2400" b="1" i="1">
                              <a:latin typeface="Cambria Math" panose="02040503050406030204" pitchFamily="18" charset="0"/>
                            </a:rPr>
                          </m:ctrlPr>
                        </m:sSupPr>
                        <m:e>
                          <m:r>
                            <a:rPr lang="en-US" sz="2400" b="1" i="1">
                              <a:latin typeface="Cambria Math" panose="02040503050406030204" pitchFamily="18" charset="0"/>
                            </a:rPr>
                            <m:t>𝒕</m:t>
                          </m:r>
                        </m:e>
                        <m:sup>
                          <m:r>
                            <a:rPr lang="en-US" sz="2400" b="1" i="1">
                              <a:latin typeface="Cambria Math" panose="02040503050406030204" pitchFamily="18" charset="0"/>
                            </a:rPr>
                            <m:t>𝟐</m:t>
                          </m:r>
                        </m:sup>
                      </m:sSup>
                      <m:d>
                        <m:dPr>
                          <m:ctrlPr>
                            <a:rPr lang="en-IN" sz="2400" b="1" i="1">
                              <a:latin typeface="Cambria Math" panose="02040503050406030204" pitchFamily="18" charset="0"/>
                            </a:rPr>
                          </m:ctrlPr>
                        </m:dPr>
                        <m:e>
                          <m:r>
                            <a:rPr lang="en-US" sz="2400" b="1" i="1">
                              <a:latin typeface="Cambria Math" panose="02040503050406030204" pitchFamily="18" charset="0"/>
                            </a:rPr>
                            <m:t>𝟏</m:t>
                          </m:r>
                          <m:r>
                            <a:rPr lang="en-US" sz="2400" b="1" i="1">
                              <a:latin typeface="Cambria Math" panose="02040503050406030204" pitchFamily="18" charset="0"/>
                            </a:rPr>
                            <m:t>−</m:t>
                          </m:r>
                          <m:sSup>
                            <m:sSupPr>
                              <m:ctrlPr>
                                <a:rPr lang="en-IN" sz="2400" b="1" i="1">
                                  <a:latin typeface="Cambria Math" panose="02040503050406030204" pitchFamily="18" charset="0"/>
                                </a:rPr>
                              </m:ctrlPr>
                            </m:sSupPr>
                            <m:e>
                              <m:r>
                                <a:rPr lang="en-US" sz="2400" b="1" i="1">
                                  <a:latin typeface="Cambria Math" panose="02040503050406030204" pitchFamily="18" charset="0"/>
                                </a:rPr>
                                <m:t>𝒕</m:t>
                              </m:r>
                            </m:e>
                            <m:sup>
                              <m:r>
                                <a:rPr lang="en-US" sz="2400" b="1" i="1">
                                  <a:latin typeface="Cambria Math" panose="02040503050406030204" pitchFamily="18" charset="0"/>
                                </a:rPr>
                                <m:t>𝟐</m:t>
                              </m:r>
                            </m:sup>
                          </m:sSup>
                        </m:e>
                      </m:d>
                      <m:r>
                        <a:rPr lang="en-US" sz="2400" b="1" i="1">
                          <a:latin typeface="Cambria Math" panose="02040503050406030204" pitchFamily="18" charset="0"/>
                        </a:rPr>
                        <m:t>]=</m:t>
                      </m:r>
                      <m:r>
                        <a:rPr lang="en-US" sz="2400" b="1" i="1">
                          <a:latin typeface="Cambria Math" panose="02040503050406030204" pitchFamily="18" charset="0"/>
                        </a:rPr>
                        <m:t>𝟎</m:t>
                      </m:r>
                    </m:oMath>
                  </m:oMathPara>
                </a14:m>
                <a:endParaRPr lang="en-IN" sz="2200" b="1" dirty="0" smtClean="0"/>
              </a:p>
              <a:p>
                <a:endParaRPr lang="en-IN" sz="2200" b="1" dirty="0" smtClean="0"/>
              </a:p>
              <a:p>
                <a:r>
                  <a:rPr lang="en-IN" sz="2200" b="1" dirty="0" smtClean="0"/>
                  <a:t>This may be expressed as product of </a:t>
                </a:r>
                <a:r>
                  <a:rPr lang="en-IN" sz="2200" b="1" i="1" dirty="0" smtClean="0"/>
                  <a:t>t </a:t>
                </a:r>
                <a:r>
                  <a:rPr lang="en-IN" sz="2200" b="1" dirty="0" smtClean="0"/>
                  <a:t>and a third degree polynomial in </a:t>
                </a:r>
                <a14:m>
                  <m:oMath xmlns:m="http://schemas.openxmlformats.org/officeDocument/2006/math">
                    <m:sSup>
                      <m:sSupPr>
                        <m:ctrlPr>
                          <a:rPr lang="en-IN" sz="2200" b="1" i="1" smtClean="0">
                            <a:latin typeface="Cambria Math" panose="02040503050406030204" pitchFamily="18" charset="0"/>
                          </a:rPr>
                        </m:ctrlPr>
                      </m:sSupPr>
                      <m:e>
                        <m:r>
                          <a:rPr lang="en-IN" sz="2200" b="1" i="1" smtClean="0">
                            <a:latin typeface="Cambria Math" panose="02040503050406030204" pitchFamily="18" charset="0"/>
                          </a:rPr>
                          <m:t>𝒕</m:t>
                        </m:r>
                      </m:e>
                      <m:sup>
                        <m:r>
                          <a:rPr lang="en-IN" sz="2200" b="1" i="1" smtClean="0">
                            <a:latin typeface="Cambria Math" panose="02040503050406030204" pitchFamily="18" charset="0"/>
                          </a:rPr>
                          <m:t>𝟐</m:t>
                        </m:r>
                      </m:sup>
                    </m:sSup>
                    <m:r>
                      <a:rPr lang="en-IN" sz="2200" b="1" i="1" smtClean="0">
                        <a:latin typeface="Cambria Math" panose="02040503050406030204" pitchFamily="18" charset="0"/>
                      </a:rPr>
                      <m:t>(=</m:t>
                    </m:r>
                    <m:r>
                      <a:rPr lang="en-IN" sz="2200" b="1" i="1" smtClean="0">
                        <a:latin typeface="Cambria Math" panose="02040503050406030204" pitchFamily="18" charset="0"/>
                      </a:rPr>
                      <m:t>𝒒</m:t>
                    </m:r>
                    <m:r>
                      <a:rPr lang="en-IN" sz="2200" b="1" i="1" smtClean="0">
                        <a:latin typeface="Cambria Math" panose="02040503050406030204" pitchFamily="18" charset="0"/>
                      </a:rPr>
                      <m:t>)</m:t>
                    </m:r>
                  </m:oMath>
                </a14:m>
                <a:r>
                  <a:rPr lang="en-IN" sz="2200" b="1" i="1" dirty="0" smtClean="0"/>
                  <a:t>, W</a:t>
                </a:r>
                <a:r>
                  <a:rPr lang="en-IN" sz="2200" b="1" dirty="0" smtClean="0"/>
                  <a:t>:</a:t>
                </a:r>
                <a:endParaRPr lang="en-IN" sz="2200" b="1" i="1" dirty="0"/>
              </a:p>
              <a:p>
                <a:endParaRPr lang="en-IN" sz="2200" b="1" dirty="0" smtClean="0"/>
              </a:p>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𝒕</m:t>
                      </m:r>
                      <m:r>
                        <a:rPr lang="en-US" sz="2400" b="1" i="1">
                          <a:latin typeface="Cambria Math" panose="02040503050406030204" pitchFamily="18" charset="0"/>
                        </a:rPr>
                        <m:t>.</m:t>
                      </m:r>
                      <m:r>
                        <a:rPr lang="en-US" sz="2400" b="1" i="1">
                          <a:latin typeface="Cambria Math" panose="02040503050406030204" pitchFamily="18" charset="0"/>
                        </a:rPr>
                        <m:t>𝑾</m:t>
                      </m:r>
                      <m:r>
                        <a:rPr lang="en-US" sz="2400" b="1" i="1">
                          <a:latin typeface="Cambria Math" panose="02040503050406030204" pitchFamily="18" charset="0"/>
                        </a:rPr>
                        <m:t>=</m:t>
                      </m:r>
                      <m:r>
                        <a:rPr lang="en-US" sz="2400" b="1" i="1">
                          <a:latin typeface="Cambria Math" panose="02040503050406030204" pitchFamily="18" charset="0"/>
                        </a:rPr>
                        <m:t>𝟎</m:t>
                      </m:r>
                    </m:oMath>
                  </m:oMathPara>
                </a14:m>
                <a:endParaRPr lang="en-IN" sz="2400" dirty="0" smtClean="0"/>
              </a:p>
              <a:p>
                <a:endParaRPr lang="en-IN" sz="2400" dirty="0"/>
              </a:p>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𝑾</m:t>
                      </m:r>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𝑨</m:t>
                          </m:r>
                          <m:r>
                            <a:rPr lang="en-US" sz="2400" b="1" i="1">
                              <a:latin typeface="Cambria Math" panose="02040503050406030204" pitchFamily="18" charset="0"/>
                            </a:rPr>
                            <m:t>−</m:t>
                          </m:r>
                          <m:r>
                            <a:rPr lang="en-US" sz="2400" b="1" i="1">
                              <a:latin typeface="Cambria Math" panose="02040503050406030204" pitchFamily="18" charset="0"/>
                            </a:rPr>
                            <m:t>𝒎𝑩</m:t>
                          </m:r>
                        </m:e>
                      </m:d>
                      <m:r>
                        <a:rPr lang="en-US" sz="2400" b="1" i="1">
                          <a:latin typeface="Cambria Math" panose="02040503050406030204" pitchFamily="18" charset="0"/>
                        </a:rPr>
                        <m:t>+</m:t>
                      </m:r>
                      <m:r>
                        <a:rPr lang="en-US" sz="2400" b="1" i="1">
                          <a:latin typeface="Cambria Math" panose="02040503050406030204" pitchFamily="18" charset="0"/>
                        </a:rPr>
                        <m:t>𝒎</m:t>
                      </m:r>
                      <m:d>
                        <m:dPr>
                          <m:ctrlPr>
                            <a:rPr lang="en-IN" sz="2400" b="1" i="1">
                              <a:latin typeface="Cambria Math" panose="02040503050406030204" pitchFamily="18" charset="0"/>
                            </a:rPr>
                          </m:ctrlPr>
                        </m:dPr>
                        <m:e>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𝑩</m:t>
                          </m:r>
                        </m:e>
                      </m:d>
                      <m:r>
                        <a:rPr lang="en-US" sz="2400" b="1" i="1">
                          <a:latin typeface="Cambria Math" panose="02040503050406030204" pitchFamily="18" charset="0"/>
                        </a:rPr>
                        <m:t>𝒒</m:t>
                      </m:r>
                      <m:r>
                        <a:rPr lang="en-US" sz="2400" b="1" i="1">
                          <a:latin typeface="Cambria Math" panose="02040503050406030204" pitchFamily="18" charset="0"/>
                        </a:rPr>
                        <m:t>−</m:t>
                      </m:r>
                      <m:r>
                        <a:rPr lang="en-US" sz="2400" b="1" i="1">
                          <a:latin typeface="Cambria Math" panose="02040503050406030204" pitchFamily="18" charset="0"/>
                        </a:rPr>
                        <m:t>𝟑</m:t>
                      </m:r>
                      <m:sSup>
                        <m:sSupPr>
                          <m:ctrlPr>
                            <a:rPr lang="en-IN" sz="2400" b="1" i="1">
                              <a:latin typeface="Cambria Math" panose="02040503050406030204" pitchFamily="18" charset="0"/>
                            </a:rPr>
                          </m:ctrlPr>
                        </m:sSupPr>
                        <m:e>
                          <m:r>
                            <a:rPr lang="en-US" sz="2400" b="1" i="1">
                              <a:latin typeface="Cambria Math" panose="02040503050406030204" pitchFamily="18" charset="0"/>
                            </a:rPr>
                            <m:t>𝒎</m:t>
                          </m:r>
                        </m:e>
                        <m:sup>
                          <m:r>
                            <a:rPr lang="en-US" sz="2400" b="1" i="1">
                              <a:latin typeface="Cambria Math" panose="02040503050406030204" pitchFamily="18" charset="0"/>
                            </a:rPr>
                            <m:t>𝟐</m:t>
                          </m:r>
                        </m:sup>
                      </m:sSup>
                      <m:sSup>
                        <m:sSupPr>
                          <m:ctrlPr>
                            <a:rPr lang="en-IN" sz="2400" b="1" i="1">
                              <a:latin typeface="Cambria Math" panose="02040503050406030204" pitchFamily="18" charset="0"/>
                            </a:rPr>
                          </m:ctrlPr>
                        </m:sSupPr>
                        <m:e>
                          <m:r>
                            <a:rPr lang="en-US" sz="2400" b="1" i="1">
                              <a:latin typeface="Cambria Math" panose="02040503050406030204" pitchFamily="18" charset="0"/>
                            </a:rPr>
                            <m:t>𝒒</m:t>
                          </m:r>
                        </m:e>
                        <m:sup>
                          <m:r>
                            <a:rPr lang="en-US" sz="2400" b="1" i="1">
                              <a:latin typeface="Cambria Math" panose="02040503050406030204" pitchFamily="18" charset="0"/>
                            </a:rPr>
                            <m:t>𝟐</m:t>
                          </m:r>
                        </m:sup>
                      </m:sSup>
                      <m:r>
                        <a:rPr lang="en-US" sz="2400" b="1" i="1">
                          <a:latin typeface="Cambria Math" panose="02040503050406030204" pitchFamily="18" charset="0"/>
                        </a:rPr>
                        <m:t>+</m:t>
                      </m:r>
                      <m:r>
                        <a:rPr lang="en-US" sz="2400" b="1" i="1">
                          <a:latin typeface="Cambria Math" panose="02040503050406030204" pitchFamily="18" charset="0"/>
                        </a:rPr>
                        <m:t>𝟐</m:t>
                      </m:r>
                      <m:sSup>
                        <m:sSupPr>
                          <m:ctrlPr>
                            <a:rPr lang="en-IN" sz="2400" b="1" i="1">
                              <a:latin typeface="Cambria Math" panose="02040503050406030204" pitchFamily="18" charset="0"/>
                            </a:rPr>
                          </m:ctrlPr>
                        </m:sSupPr>
                        <m:e>
                          <m:r>
                            <a:rPr lang="en-US" sz="2400" b="1" i="1">
                              <a:latin typeface="Cambria Math" panose="02040503050406030204" pitchFamily="18" charset="0"/>
                            </a:rPr>
                            <m:t>𝒎</m:t>
                          </m:r>
                        </m:e>
                        <m:sup>
                          <m:r>
                            <a:rPr lang="en-US" sz="2400" b="1" i="1">
                              <a:latin typeface="Cambria Math" panose="02040503050406030204" pitchFamily="18" charset="0"/>
                            </a:rPr>
                            <m:t>𝟐</m:t>
                          </m:r>
                        </m:sup>
                      </m:sSup>
                      <m:sSup>
                        <m:sSupPr>
                          <m:ctrlPr>
                            <a:rPr lang="en-IN" sz="2400" b="1" i="1">
                              <a:latin typeface="Cambria Math" panose="02040503050406030204" pitchFamily="18" charset="0"/>
                            </a:rPr>
                          </m:ctrlPr>
                        </m:sSupPr>
                        <m:e>
                          <m:r>
                            <a:rPr lang="en-US" sz="2400" b="1" i="1">
                              <a:latin typeface="Cambria Math" panose="02040503050406030204" pitchFamily="18" charset="0"/>
                            </a:rPr>
                            <m:t>𝒒</m:t>
                          </m:r>
                        </m:e>
                        <m:sup>
                          <m:r>
                            <a:rPr lang="en-US" sz="2400" b="1" i="1">
                              <a:latin typeface="Cambria Math" panose="02040503050406030204" pitchFamily="18" charset="0"/>
                            </a:rPr>
                            <m:t>𝟑</m:t>
                          </m:r>
                        </m:sup>
                      </m:sSup>
                    </m:oMath>
                  </m:oMathPara>
                </a14:m>
                <a:endParaRPr lang="en-IN" sz="2200" b="1" dirty="0" smtClean="0"/>
              </a:p>
              <a:p>
                <a:endParaRPr lang="en-IN" sz="2200" b="1" dirty="0"/>
              </a:p>
              <a:p>
                <a:r>
                  <a:rPr lang="en-US" sz="2400" b="1" dirty="0" smtClean="0"/>
                  <a:t>                                        where </a:t>
                </a:r>
                <a14:m>
                  <m:oMath xmlns:m="http://schemas.openxmlformats.org/officeDocument/2006/math">
                    <m:r>
                      <a:rPr lang="en-US" sz="2400" b="1" i="1">
                        <a:latin typeface="Cambria Math" panose="02040503050406030204" pitchFamily="18" charset="0"/>
                      </a:rPr>
                      <m:t>𝑨</m:t>
                    </m:r>
                    <m:r>
                      <a:rPr lang="en-US" sz="2400" b="1" i="1">
                        <a:latin typeface="Cambria Math" panose="02040503050406030204" pitchFamily="18" charset="0"/>
                      </a:rPr>
                      <m:t>=</m:t>
                    </m:r>
                    <m:r>
                      <a:rPr lang="en-US" sz="2400" b="1" i="1">
                        <a:latin typeface="Cambria Math" panose="02040503050406030204" pitchFamily="18" charset="0"/>
                      </a:rPr>
                      <m:t>𝝀</m:t>
                    </m:r>
                    <m:r>
                      <a:rPr lang="en-US" sz="2400" b="1" i="1">
                        <a:latin typeface="Cambria Math" panose="02040503050406030204" pitchFamily="18" charset="0"/>
                      </a:rPr>
                      <m:t>−</m:t>
                    </m:r>
                    <m:r>
                      <a:rPr lang="en-US" sz="2400" b="1" i="1">
                        <a:latin typeface="Cambria Math" panose="02040503050406030204" pitchFamily="18" charset="0"/>
                      </a:rPr>
                      <m:t>𝜽</m:t>
                    </m:r>
                    <m:r>
                      <a:rPr lang="en-US" sz="2400" b="1" i="1">
                        <a:latin typeface="Cambria Math" panose="02040503050406030204" pitchFamily="18" charset="0"/>
                      </a:rPr>
                      <m:t>;</m:t>
                    </m:r>
                    <m:r>
                      <a:rPr lang="en-US" sz="2400" b="1" i="1">
                        <a:latin typeface="Cambria Math" panose="02040503050406030204" pitchFamily="18" charset="0"/>
                      </a:rPr>
                      <m:t>𝒎</m:t>
                    </m:r>
                    <m:r>
                      <a:rPr lang="en-US" sz="2400" b="1" i="1">
                        <a:latin typeface="Cambria Math" panose="02040503050406030204" pitchFamily="18" charset="0"/>
                      </a:rPr>
                      <m:t>=</m:t>
                    </m:r>
                    <m:r>
                      <a:rPr lang="en-US" sz="2400" b="1" i="1">
                        <a:latin typeface="Cambria Math" panose="02040503050406030204" pitchFamily="18" charset="0"/>
                      </a:rPr>
                      <m:t>𝜸𝝈</m:t>
                    </m:r>
                    <m:r>
                      <a:rPr lang="en-US" sz="2400" b="1" i="1">
                        <a:latin typeface="Cambria Math" panose="02040503050406030204" pitchFamily="18" charset="0"/>
                      </a:rPr>
                      <m:t>;</m:t>
                    </m:r>
                    <m:r>
                      <a:rPr lang="en-US" sz="2400" b="1" i="1">
                        <a:latin typeface="Cambria Math" panose="02040503050406030204" pitchFamily="18" charset="0"/>
                      </a:rPr>
                      <m:t>𝑩</m:t>
                    </m:r>
                    <m:r>
                      <a:rPr lang="en-US" sz="2400" b="1" i="1">
                        <a:latin typeface="Cambria Math" panose="02040503050406030204" pitchFamily="18" charset="0"/>
                      </a:rPr>
                      <m:t>=</m:t>
                    </m:r>
                    <m:d>
                      <m:dPr>
                        <m:ctrlPr>
                          <a:rPr lang="en-IN" sz="2400" b="1" i="1">
                            <a:latin typeface="Cambria Math" panose="02040503050406030204" pitchFamily="18" charset="0"/>
                          </a:rPr>
                        </m:ctrlPr>
                      </m:dPr>
                      <m:e>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𝝉</m:t>
                        </m:r>
                      </m:e>
                    </m:d>
                  </m:oMath>
                </a14:m>
                <a:endParaRPr lang="en-IN" sz="2200" b="1" dirty="0"/>
              </a:p>
              <a:p>
                <a:endParaRPr lang="en-IN" sz="2200" b="1" dirty="0" smtClean="0"/>
              </a:p>
              <a:p>
                <a:r>
                  <a:rPr lang="en-IN" sz="2200" b="1" dirty="0" smtClean="0"/>
                  <a:t>So either </a:t>
                </a:r>
                <a:r>
                  <a:rPr lang="en-IN" sz="2200" b="1" i="1" dirty="0" smtClean="0"/>
                  <a:t>t = 0</a:t>
                </a:r>
                <a:r>
                  <a:rPr lang="en-IN" sz="2200" b="1" dirty="0" smtClean="0"/>
                  <a:t> or </a:t>
                </a:r>
                <a:r>
                  <a:rPr lang="en-IN" sz="2200" b="1" i="1" dirty="0" smtClean="0"/>
                  <a:t>t </a:t>
                </a:r>
                <a:r>
                  <a:rPr lang="en-IN" sz="2200" b="1" dirty="0" smtClean="0"/>
                  <a:t>is obtained as solution to the equation </a:t>
                </a:r>
                <a:r>
                  <a:rPr lang="en-IN" sz="2200" b="1" i="1" dirty="0" smtClean="0"/>
                  <a:t>W = 0</a:t>
                </a:r>
                <a:r>
                  <a:rPr lang="en-IN" sz="2200" b="1" dirty="0" smtClean="0"/>
                  <a:t>; this will have one or three positive solutions and hence one or three real positive solutions in </a:t>
                </a:r>
                <a:r>
                  <a:rPr lang="en-IN" sz="2200" b="1" i="1" dirty="0" smtClean="0"/>
                  <a:t>t</a:t>
                </a:r>
              </a:p>
              <a:p>
                <a:endParaRPr lang="en-IN" sz="2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53609" y="218941"/>
                <a:ext cx="11462197" cy="5404236"/>
              </a:xfrm>
              <a:prstGeom prst="rect">
                <a:avLst/>
              </a:prstGeom>
              <a:blipFill rotWithShape="0">
                <a:blip r:embed="rId2"/>
                <a:stretch>
                  <a:fillRect l="-691" t="-790"/>
                </a:stretch>
              </a:blipFill>
            </p:spPr>
            <p:txBody>
              <a:bodyPr/>
              <a:lstStyle/>
              <a:p>
                <a:r>
                  <a:rPr lang="en-IN">
                    <a:noFill/>
                  </a:rPr>
                  <a:t> </a:t>
                </a:r>
              </a:p>
            </p:txBody>
          </p:sp>
        </mc:Fallback>
      </mc:AlternateContent>
    </p:spTree>
    <p:extLst>
      <p:ext uri="{BB962C8B-B14F-4D97-AF65-F5344CB8AC3E}">
        <p14:creationId xmlns:p14="http://schemas.microsoft.com/office/powerpoint/2010/main" val="3427294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502276" y="437882"/>
                <a:ext cx="11269014" cy="3701847"/>
              </a:xfrm>
              <a:prstGeom prst="rect">
                <a:avLst/>
              </a:prstGeom>
              <a:noFill/>
            </p:spPr>
            <p:txBody>
              <a:bodyPr wrap="square" rtlCol="0">
                <a:spAutoFit/>
              </a:bodyPr>
              <a:lstStyle/>
              <a:p>
                <a:r>
                  <a:rPr lang="en-IN" sz="2200" b="1" dirty="0" smtClean="0"/>
                  <a:t>Lemma 1: The function W is strictly monotonically increasing in q</a:t>
                </a:r>
              </a:p>
              <a:p>
                <a:endParaRPr lang="en-IN" sz="2200" b="1" dirty="0"/>
              </a:p>
              <a:p>
                <a:r>
                  <a:rPr lang="en-IN" sz="2200" b="1" dirty="0" smtClean="0"/>
                  <a:t>Lemma 2: (a) There exists equilibrium </a:t>
                </a:r>
                <a:r>
                  <a:rPr lang="en-IN" sz="2200" b="1" i="1" dirty="0" smtClean="0"/>
                  <a:t>t</a:t>
                </a:r>
                <a:r>
                  <a:rPr lang="en-IN" sz="2200" b="1" dirty="0" smtClean="0"/>
                  <a:t>, </a:t>
                </a:r>
                <a:r>
                  <a:rPr lang="en-IN" sz="2200" b="1" dirty="0" err="1" smtClean="0"/>
                  <a:t>iff</a:t>
                </a:r>
                <a:endParaRPr lang="en-IN" sz="2200" b="1" dirty="0" smtClean="0"/>
              </a:p>
              <a:p>
                <a:r>
                  <a:rPr lang="en-IN" sz="2200" b="1" dirty="0" smtClean="0"/>
                  <a:t>                                                                        </a:t>
                </a:r>
              </a:p>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𝜽</m:t>
                      </m:r>
                      <m:r>
                        <a:rPr lang="en-US" sz="2400" b="1" i="1">
                          <a:latin typeface="Cambria Math" panose="02040503050406030204" pitchFamily="18" charset="0"/>
                        </a:rPr>
                        <m:t>−</m:t>
                      </m:r>
                      <m:r>
                        <a:rPr lang="en-US" sz="2400" b="1" i="1">
                          <a:latin typeface="Cambria Math" panose="02040503050406030204" pitchFamily="18" charset="0"/>
                        </a:rPr>
                        <m:t>𝝈</m:t>
                      </m:r>
                      <m:d>
                        <m:dPr>
                          <m:ctrlPr>
                            <a:rPr lang="en-IN" sz="2400" b="1" i="1">
                              <a:latin typeface="Cambria Math" panose="02040503050406030204" pitchFamily="18" charset="0"/>
                            </a:rPr>
                          </m:ctrlPr>
                        </m:dPr>
                        <m:e>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𝝉</m:t>
                          </m:r>
                        </m:e>
                      </m:d>
                      <m:r>
                        <a:rPr lang="en-US" sz="2400" b="1" i="1">
                          <a:latin typeface="Cambria Math" panose="02040503050406030204" pitchFamily="18" charset="0"/>
                        </a:rPr>
                        <m:t>𝜸</m:t>
                      </m:r>
                      <m:r>
                        <a:rPr lang="en-US" sz="2400" b="1" i="1">
                          <a:latin typeface="Cambria Math" panose="02040503050406030204" pitchFamily="18" charset="0"/>
                        </a:rPr>
                        <m:t>≤</m:t>
                      </m:r>
                      <m:r>
                        <a:rPr lang="en-US" sz="2400" b="1" i="1">
                          <a:latin typeface="Cambria Math" panose="02040503050406030204" pitchFamily="18" charset="0"/>
                        </a:rPr>
                        <m:t>𝝀</m:t>
                      </m:r>
                      <m:r>
                        <a:rPr lang="en-US" sz="2400" b="1" i="1">
                          <a:latin typeface="Cambria Math" panose="02040503050406030204" pitchFamily="18" charset="0"/>
                        </a:rPr>
                        <m:t>≤</m:t>
                      </m:r>
                      <m:r>
                        <a:rPr lang="en-US" sz="2400" b="1" i="1">
                          <a:latin typeface="Cambria Math" panose="02040503050406030204" pitchFamily="18" charset="0"/>
                        </a:rPr>
                        <m:t>𝜽</m:t>
                      </m:r>
                      <m:r>
                        <a:rPr lang="en-US" sz="2400" b="1" i="1">
                          <a:latin typeface="Cambria Math" panose="02040503050406030204" pitchFamily="18" charset="0"/>
                        </a:rPr>
                        <m:t>+</m:t>
                      </m:r>
                      <m:r>
                        <a:rPr lang="en-US" sz="2400" b="1" i="1">
                          <a:latin typeface="Cambria Math" panose="02040503050406030204" pitchFamily="18" charset="0"/>
                        </a:rPr>
                        <m:t>𝝈</m:t>
                      </m:r>
                      <m:r>
                        <a:rPr lang="en-US" sz="2400" b="1" i="1">
                          <a:latin typeface="Cambria Math" panose="02040503050406030204" pitchFamily="18" charset="0"/>
                        </a:rPr>
                        <m:t>(</m:t>
                      </m:r>
                      <m:r>
                        <a:rPr lang="en-US" sz="2400" b="1" i="1">
                          <a:latin typeface="Cambria Math" panose="02040503050406030204" pitchFamily="18" charset="0"/>
                        </a:rPr>
                        <m:t>𝟐</m:t>
                      </m:r>
                      <m:r>
                        <a:rPr lang="en-US" sz="2400" b="1" i="1">
                          <a:latin typeface="Cambria Math" panose="02040503050406030204" pitchFamily="18" charset="0"/>
                        </a:rPr>
                        <m:t>−</m:t>
                      </m:r>
                      <m:r>
                        <a:rPr lang="en-US" sz="2400" b="1" i="1">
                          <a:latin typeface="Cambria Math" panose="02040503050406030204" pitchFamily="18" charset="0"/>
                        </a:rPr>
                        <m:t>𝝉</m:t>
                      </m:r>
                      <m:r>
                        <a:rPr lang="en-US" sz="2400" b="1" i="1">
                          <a:latin typeface="Cambria Math" panose="02040503050406030204" pitchFamily="18" charset="0"/>
                        </a:rPr>
                        <m:t>)</m:t>
                      </m:r>
                      <m:r>
                        <a:rPr lang="en-US" sz="2400" b="1" i="1">
                          <a:latin typeface="Cambria Math" panose="02040503050406030204" pitchFamily="18" charset="0"/>
                        </a:rPr>
                        <m:t>𝜸</m:t>
                      </m:r>
                    </m:oMath>
                  </m:oMathPara>
                </a14:m>
                <a:endParaRPr lang="en-IN" sz="2200" b="1" dirty="0" smtClean="0"/>
              </a:p>
              <a:p>
                <a:endParaRPr lang="en-IN" sz="2200" b="1" dirty="0" smtClean="0"/>
              </a:p>
              <a:p>
                <a:r>
                  <a:rPr lang="en-IN" sz="2200" b="1" dirty="0"/>
                  <a:t> </a:t>
                </a:r>
                <a:r>
                  <a:rPr lang="en-IN" sz="2200" b="1" dirty="0" smtClean="0"/>
                  <a:t>                   (b) Only one real solution will exist</a:t>
                </a:r>
              </a:p>
              <a:p>
                <a:endParaRPr lang="en-IN" sz="2200" b="1" dirty="0"/>
              </a:p>
              <a:p>
                <a:r>
                  <a:rPr lang="en-IN" sz="2200" b="1" dirty="0" smtClean="0"/>
                  <a:t>Proposition: </a:t>
                </a:r>
                <a14:m>
                  <m:oMath xmlns:m="http://schemas.openxmlformats.org/officeDocument/2006/math">
                    <m:sSup>
                      <m:sSupPr>
                        <m:ctrlPr>
                          <a:rPr lang="en-IN" sz="2400" b="1" i="1">
                            <a:latin typeface="Cambria Math" panose="02040503050406030204" pitchFamily="18" charset="0"/>
                          </a:rPr>
                        </m:ctrlPr>
                      </m:sSupPr>
                      <m:e>
                        <m:r>
                          <a:rPr lang="en-US" sz="2400" b="1" i="1">
                            <a:latin typeface="Cambria Math" panose="02040503050406030204" pitchFamily="18" charset="0"/>
                          </a:rPr>
                          <m:t>𝒒</m:t>
                        </m:r>
                      </m:e>
                      <m:sup>
                        <m:r>
                          <a:rPr lang="en-US" sz="2400" b="1" i="1">
                            <a:latin typeface="Cambria Math" panose="02040503050406030204" pitchFamily="18" charset="0"/>
                          </a:rPr>
                          <m:t>∗</m:t>
                        </m:r>
                      </m:sup>
                    </m:sSup>
                    <m:r>
                      <a:rPr lang="en-US" sz="2400" b="1" i="1">
                        <a:latin typeface="Cambria Math" panose="02040503050406030204" pitchFamily="18" charset="0"/>
                      </a:rPr>
                      <m:t>≥</m:t>
                    </m:r>
                    <m:r>
                      <a:rPr lang="en-US" sz="2400" b="1" i="1">
                        <a:latin typeface="Cambria Math" panose="02040503050406030204" pitchFamily="18" charset="0"/>
                      </a:rPr>
                      <m:t>𝒐𝒓</m:t>
                    </m:r>
                    <m:r>
                      <a:rPr lang="en-US" sz="2400" b="1" i="1">
                        <a:latin typeface="Cambria Math" panose="02040503050406030204" pitchFamily="18" charset="0"/>
                      </a:rPr>
                      <m:t> &lt;</m:t>
                    </m:r>
                    <m:f>
                      <m:fPr>
                        <m:ctrlPr>
                          <a:rPr lang="en-IN"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𝟐</m:t>
                        </m:r>
                      </m:den>
                    </m:f>
                    <m:r>
                      <a:rPr lang="en-US" sz="2400" b="1" i="1">
                        <a:latin typeface="Cambria Math" panose="02040503050406030204" pitchFamily="18" charset="0"/>
                      </a:rPr>
                      <m:t> </m:t>
                    </m:r>
                    <m:r>
                      <a:rPr lang="en-US" sz="2400" b="1" i="1">
                        <a:latin typeface="Cambria Math" panose="02040503050406030204" pitchFamily="18" charset="0"/>
                      </a:rPr>
                      <m:t>𝒂𝒄𝒄𝒐𝒓𝒅𝒊𝒏𝒈</m:t>
                    </m:r>
                    <m:r>
                      <a:rPr lang="en-US" sz="2400" b="1" i="1">
                        <a:latin typeface="Cambria Math" panose="02040503050406030204" pitchFamily="18" charset="0"/>
                      </a:rPr>
                      <m:t> </m:t>
                    </m:r>
                    <m:r>
                      <a:rPr lang="en-US" sz="2400" b="1" i="1">
                        <a:latin typeface="Cambria Math" panose="02040503050406030204" pitchFamily="18" charset="0"/>
                      </a:rPr>
                      <m:t>𝒂𝒔</m:t>
                    </m:r>
                    <m:r>
                      <a:rPr lang="en-US" sz="2400" b="1" i="1">
                        <a:latin typeface="Cambria Math" panose="02040503050406030204" pitchFamily="18" charset="0"/>
                      </a:rPr>
                      <m:t> </m:t>
                    </m:r>
                    <m:r>
                      <a:rPr lang="en-US" sz="2400" b="1" i="1">
                        <a:latin typeface="Cambria Math" panose="02040503050406030204" pitchFamily="18" charset="0"/>
                      </a:rPr>
                      <m:t>𝝀</m:t>
                    </m:r>
                    <m:r>
                      <a:rPr lang="en-US" sz="2400" b="1" i="1">
                        <a:latin typeface="Cambria Math" panose="02040503050406030204" pitchFamily="18" charset="0"/>
                      </a:rPr>
                      <m:t> ≤</m:t>
                    </m:r>
                    <m:r>
                      <a:rPr lang="en-US" sz="2400" b="1" i="1">
                        <a:latin typeface="Cambria Math" panose="02040503050406030204" pitchFamily="18" charset="0"/>
                      </a:rPr>
                      <m:t>𝒐𝒓</m:t>
                    </m:r>
                    <m:r>
                      <a:rPr lang="en-US" sz="2400" b="1" i="1">
                        <a:latin typeface="Cambria Math" panose="02040503050406030204" pitchFamily="18" charset="0"/>
                      </a:rPr>
                      <m:t> &gt; </m:t>
                    </m:r>
                    <m:r>
                      <a:rPr lang="en-US" sz="2400" b="1" i="1">
                        <a:latin typeface="Cambria Math" panose="02040503050406030204" pitchFamily="18" charset="0"/>
                      </a:rPr>
                      <m:t>𝜽</m:t>
                    </m:r>
                  </m:oMath>
                </a14:m>
                <a:endParaRPr lang="en-IN" sz="2400" dirty="0"/>
              </a:p>
              <a:p>
                <a:endParaRPr lang="en-IN" sz="2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02276" y="437882"/>
                <a:ext cx="11269014" cy="3701847"/>
              </a:xfrm>
              <a:prstGeom prst="rect">
                <a:avLst/>
              </a:prstGeom>
              <a:blipFill rotWithShape="0">
                <a:blip r:embed="rId2"/>
                <a:stretch>
                  <a:fillRect l="-703" t="-1153"/>
                </a:stretch>
              </a:blipFill>
            </p:spPr>
            <p:txBody>
              <a:bodyPr/>
              <a:lstStyle/>
              <a:p>
                <a:r>
                  <a:rPr lang="en-IN">
                    <a:noFill/>
                  </a:rPr>
                  <a:t> </a:t>
                </a:r>
              </a:p>
            </p:txBody>
          </p:sp>
        </mc:Fallback>
      </mc:AlternateContent>
    </p:spTree>
    <p:extLst>
      <p:ext uri="{BB962C8B-B14F-4D97-AF65-F5344CB8AC3E}">
        <p14:creationId xmlns:p14="http://schemas.microsoft.com/office/powerpoint/2010/main" val="1964171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5" name="Picture 4"/>
          <p:cNvPicPr>
            <a:picLocks noChangeAspect="1"/>
          </p:cNvPicPr>
          <p:nvPr/>
        </p:nvPicPr>
        <p:blipFill>
          <a:blip r:embed="rId2"/>
          <a:stretch>
            <a:fillRect/>
          </a:stretch>
        </p:blipFill>
        <p:spPr>
          <a:xfrm>
            <a:off x="1489526" y="1163410"/>
            <a:ext cx="8743950" cy="450532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333415" y="5772658"/>
                <a:ext cx="6863802" cy="646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sz="2000" b="1" i="1" smtClean="0">
                          <a:latin typeface="Cambria Math" panose="02040503050406030204" pitchFamily="18" charset="0"/>
                          <a:ea typeface="Cambria Math" panose="02040503050406030204" pitchFamily="18" charset="0"/>
                        </a:rPr>
                        <m:t>−</m:t>
                      </m:r>
                      <m:r>
                        <a:rPr lang="en-IN" sz="2000" b="1" i="1" smtClean="0">
                          <a:latin typeface="Cambria Math" panose="02040503050406030204" pitchFamily="18" charset="0"/>
                          <a:ea typeface="Cambria Math" panose="02040503050406030204" pitchFamily="18" charset="0"/>
                        </a:rPr>
                        <m:t>𝒎𝑩</m:t>
                      </m:r>
                      <m:r>
                        <a:rPr lang="en-IN" sz="2000" b="1" i="1" smtClean="0">
                          <a:latin typeface="Cambria Math" panose="02040503050406030204" pitchFamily="18" charset="0"/>
                          <a:ea typeface="Cambria Math" panose="02040503050406030204" pitchFamily="18" charset="0"/>
                        </a:rPr>
                        <m:t>≤</m:t>
                      </m:r>
                      <m:r>
                        <a:rPr lang="en-IN" sz="2000" b="1" i="1" smtClean="0">
                          <a:latin typeface="Cambria Math" panose="02040503050406030204" pitchFamily="18" charset="0"/>
                          <a:ea typeface="Cambria Math" panose="02040503050406030204" pitchFamily="18" charset="0"/>
                        </a:rPr>
                        <m:t>𝑨</m:t>
                      </m:r>
                      <m:r>
                        <a:rPr lang="en-IN" sz="2000" b="1" i="1" smtClean="0">
                          <a:latin typeface="Cambria Math" panose="02040503050406030204" pitchFamily="18" charset="0"/>
                          <a:ea typeface="Cambria Math" panose="02040503050406030204" pitchFamily="18" charset="0"/>
                        </a:rPr>
                        <m:t>≤</m:t>
                      </m:r>
                      <m:r>
                        <a:rPr lang="en-IN" sz="2000" b="1" i="1" smtClean="0">
                          <a:latin typeface="Cambria Math" panose="02040503050406030204" pitchFamily="18" charset="0"/>
                          <a:ea typeface="Cambria Math" panose="02040503050406030204" pitchFamily="18" charset="0"/>
                        </a:rPr>
                        <m:t>𝒎𝑩</m:t>
                      </m:r>
                      <m:r>
                        <a:rPr lang="en-IN" sz="2000" b="1" i="1" smtClean="0">
                          <a:latin typeface="Cambria Math" panose="02040503050406030204" pitchFamily="18" charset="0"/>
                          <a:ea typeface="Cambria Math" panose="02040503050406030204" pitchFamily="18" charset="0"/>
                        </a:rPr>
                        <m:t>⇒</m:t>
                      </m:r>
                      <m:r>
                        <a:rPr lang="en-US" sz="2000" b="1" i="1">
                          <a:latin typeface="Cambria Math" panose="02040503050406030204" pitchFamily="18" charset="0"/>
                        </a:rPr>
                        <m:t>𝜽</m:t>
                      </m:r>
                      <m:r>
                        <a:rPr lang="en-US" sz="2000" b="1" i="1">
                          <a:latin typeface="Cambria Math" panose="02040503050406030204" pitchFamily="18" charset="0"/>
                        </a:rPr>
                        <m:t>−</m:t>
                      </m:r>
                      <m:r>
                        <a:rPr lang="en-US" sz="2000" b="1" i="1">
                          <a:latin typeface="Cambria Math" panose="02040503050406030204" pitchFamily="18" charset="0"/>
                        </a:rPr>
                        <m:t>𝝈</m:t>
                      </m:r>
                      <m:d>
                        <m:dPr>
                          <m:ctrlPr>
                            <a:rPr lang="en-IN" sz="2000" b="1" i="1">
                              <a:latin typeface="Cambria Math" panose="02040503050406030204" pitchFamily="18" charset="0"/>
                            </a:rPr>
                          </m:ctrlPr>
                        </m:dPr>
                        <m:e>
                          <m:r>
                            <a:rPr lang="en-US" sz="2000" b="1" i="1">
                              <a:latin typeface="Cambria Math" panose="02040503050406030204" pitchFamily="18" charset="0"/>
                            </a:rPr>
                            <m:t>𝟐</m:t>
                          </m:r>
                          <m:r>
                            <a:rPr lang="en-US" sz="2000" b="1" i="1">
                              <a:latin typeface="Cambria Math" panose="02040503050406030204" pitchFamily="18" charset="0"/>
                            </a:rPr>
                            <m:t>−</m:t>
                          </m:r>
                          <m:r>
                            <a:rPr lang="en-US" sz="2000" b="1" i="1">
                              <a:latin typeface="Cambria Math" panose="02040503050406030204" pitchFamily="18" charset="0"/>
                            </a:rPr>
                            <m:t>𝝉</m:t>
                          </m:r>
                        </m:e>
                      </m:d>
                      <m:r>
                        <a:rPr lang="en-US" sz="2000" b="1" i="1">
                          <a:latin typeface="Cambria Math" panose="02040503050406030204" pitchFamily="18" charset="0"/>
                        </a:rPr>
                        <m:t>𝜸</m:t>
                      </m:r>
                      <m:r>
                        <a:rPr lang="en-US" sz="2000" b="1" i="1">
                          <a:latin typeface="Cambria Math" panose="02040503050406030204" pitchFamily="18" charset="0"/>
                        </a:rPr>
                        <m:t>≤</m:t>
                      </m:r>
                      <m:r>
                        <a:rPr lang="en-US" sz="2000" b="1" i="1">
                          <a:latin typeface="Cambria Math" panose="02040503050406030204" pitchFamily="18" charset="0"/>
                        </a:rPr>
                        <m:t>𝝀</m:t>
                      </m:r>
                      <m:r>
                        <a:rPr lang="en-US" sz="2000" b="1" i="1">
                          <a:latin typeface="Cambria Math" panose="02040503050406030204" pitchFamily="18" charset="0"/>
                        </a:rPr>
                        <m:t>≤</m:t>
                      </m:r>
                      <m:r>
                        <a:rPr lang="en-US" sz="2000" b="1" i="1">
                          <a:latin typeface="Cambria Math" panose="02040503050406030204" pitchFamily="18" charset="0"/>
                        </a:rPr>
                        <m:t>𝜽</m:t>
                      </m:r>
                      <m:r>
                        <a:rPr lang="en-US" sz="2000" b="1" i="1">
                          <a:latin typeface="Cambria Math" panose="02040503050406030204" pitchFamily="18" charset="0"/>
                        </a:rPr>
                        <m:t>+</m:t>
                      </m:r>
                      <m:r>
                        <a:rPr lang="en-US" sz="2000" b="1" i="1">
                          <a:latin typeface="Cambria Math" panose="02040503050406030204" pitchFamily="18" charset="0"/>
                        </a:rPr>
                        <m:t>𝝈</m:t>
                      </m:r>
                      <m:r>
                        <a:rPr lang="en-US" sz="2000" b="1" i="1">
                          <a:latin typeface="Cambria Math" panose="02040503050406030204" pitchFamily="18" charset="0"/>
                        </a:rPr>
                        <m:t>(</m:t>
                      </m:r>
                      <m:r>
                        <a:rPr lang="en-US" sz="2000" b="1" i="1">
                          <a:latin typeface="Cambria Math" panose="02040503050406030204" pitchFamily="18" charset="0"/>
                        </a:rPr>
                        <m:t>𝟐</m:t>
                      </m:r>
                      <m:r>
                        <a:rPr lang="en-US" sz="2000" b="1" i="1">
                          <a:latin typeface="Cambria Math" panose="02040503050406030204" pitchFamily="18" charset="0"/>
                        </a:rPr>
                        <m:t>−</m:t>
                      </m:r>
                      <m:r>
                        <a:rPr lang="en-US" sz="2000" b="1" i="1">
                          <a:latin typeface="Cambria Math" panose="02040503050406030204" pitchFamily="18" charset="0"/>
                        </a:rPr>
                        <m:t>𝝉</m:t>
                      </m:r>
                      <m:r>
                        <a:rPr lang="en-US" sz="2000" b="1" i="1">
                          <a:latin typeface="Cambria Math" panose="02040503050406030204" pitchFamily="18" charset="0"/>
                        </a:rPr>
                        <m:t>)</m:t>
                      </m:r>
                      <m:r>
                        <a:rPr lang="en-US" sz="2000" b="1" i="1">
                          <a:latin typeface="Cambria Math" panose="02040503050406030204" pitchFamily="18" charset="0"/>
                        </a:rPr>
                        <m:t>𝜸</m:t>
                      </m:r>
                    </m:oMath>
                  </m:oMathPara>
                </a14:m>
                <a:endParaRPr lang="en-IN" sz="2000" b="1" dirty="0"/>
              </a:p>
              <a:p>
                <a:endParaRPr lang="en-IN" sz="2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333415" y="5772658"/>
                <a:ext cx="6863802" cy="646331"/>
              </a:xfrm>
              <a:prstGeom prst="rect">
                <a:avLst/>
              </a:prstGeom>
              <a:blipFill rotWithShape="0">
                <a:blip r:embed="rId3"/>
                <a:stretch>
                  <a:fillRect t="-943"/>
                </a:stretch>
              </a:blipFill>
            </p:spPr>
            <p:txBody>
              <a:bodyPr/>
              <a:lstStyle/>
              <a:p>
                <a:r>
                  <a:rPr lang="en-IN">
                    <a:noFill/>
                  </a:rPr>
                  <a:t> </a:t>
                </a:r>
              </a:p>
            </p:txBody>
          </p:sp>
        </mc:Fallback>
      </mc:AlternateContent>
      <p:sp>
        <p:nvSpPr>
          <p:cNvPr id="7" name="Rectangle 6"/>
          <p:cNvSpPr/>
          <p:nvPr/>
        </p:nvSpPr>
        <p:spPr>
          <a:xfrm>
            <a:off x="321747" y="187694"/>
            <a:ext cx="3633752" cy="461665"/>
          </a:xfrm>
          <a:prstGeom prst="rect">
            <a:avLst/>
          </a:prstGeom>
        </p:spPr>
        <p:txBody>
          <a:bodyPr wrap="none">
            <a:spAutoFit/>
          </a:bodyPr>
          <a:lstStyle/>
          <a:p>
            <a:r>
              <a:rPr lang="en-IN" sz="2400" b="1" dirty="0">
                <a:solidFill>
                  <a:srgbClr val="0070C0"/>
                </a:solidFill>
              </a:rPr>
              <a:t>Solution Characterisation:  </a:t>
            </a:r>
            <a:endParaRPr lang="en-IN" sz="2400" dirty="0"/>
          </a:p>
        </p:txBody>
      </p:sp>
    </p:spTree>
    <p:extLst>
      <p:ext uri="{BB962C8B-B14F-4D97-AF65-F5344CB8AC3E}">
        <p14:creationId xmlns:p14="http://schemas.microsoft.com/office/powerpoint/2010/main" val="1930136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3569551" y="1157882"/>
            <a:ext cx="6012331" cy="4617621"/>
          </a:xfrm>
          <a:prstGeom prst="rect">
            <a:avLst/>
          </a:prstGeom>
        </p:spPr>
      </p:pic>
      <p:sp>
        <p:nvSpPr>
          <p:cNvPr id="5" name="Rectangle 4"/>
          <p:cNvSpPr/>
          <p:nvPr/>
        </p:nvSpPr>
        <p:spPr>
          <a:xfrm>
            <a:off x="283801" y="311011"/>
            <a:ext cx="3702680" cy="461665"/>
          </a:xfrm>
          <a:prstGeom prst="rect">
            <a:avLst/>
          </a:prstGeom>
        </p:spPr>
        <p:txBody>
          <a:bodyPr wrap="none">
            <a:spAutoFit/>
          </a:bodyPr>
          <a:lstStyle/>
          <a:p>
            <a:r>
              <a:rPr lang="en-IN" sz="2400" b="1" dirty="0">
                <a:solidFill>
                  <a:srgbClr val="0070C0"/>
                </a:solidFill>
              </a:rPr>
              <a:t>Solution Characterisation</a:t>
            </a:r>
            <a:r>
              <a:rPr lang="en-IN" sz="2400" b="1" dirty="0" smtClean="0">
                <a:solidFill>
                  <a:srgbClr val="0070C0"/>
                </a:solidFill>
              </a:rPr>
              <a:t>:  </a:t>
            </a:r>
            <a:endParaRPr lang="en-IN" sz="2400" dirty="0"/>
          </a:p>
        </p:txBody>
      </p:sp>
    </p:spTree>
    <p:extLst>
      <p:ext uri="{BB962C8B-B14F-4D97-AF65-F5344CB8AC3E}">
        <p14:creationId xmlns:p14="http://schemas.microsoft.com/office/powerpoint/2010/main" val="4073687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2382592" y="635374"/>
            <a:ext cx="6809465" cy="5122813"/>
          </a:xfrm>
          <a:prstGeom prst="rect">
            <a:avLst/>
          </a:prstGeom>
        </p:spPr>
      </p:pic>
      <p:sp>
        <p:nvSpPr>
          <p:cNvPr id="6" name="TextBox 5"/>
          <p:cNvSpPr txBox="1"/>
          <p:nvPr/>
        </p:nvSpPr>
        <p:spPr>
          <a:xfrm>
            <a:off x="399246" y="173709"/>
            <a:ext cx="7083380" cy="461665"/>
          </a:xfrm>
          <a:prstGeom prst="rect">
            <a:avLst/>
          </a:prstGeom>
          <a:noFill/>
        </p:spPr>
        <p:txBody>
          <a:bodyPr wrap="square" rtlCol="0">
            <a:spAutoFit/>
          </a:bodyPr>
          <a:lstStyle/>
          <a:p>
            <a:r>
              <a:rPr lang="en-IN" sz="2400" b="1" dirty="0" smtClean="0">
                <a:solidFill>
                  <a:srgbClr val="0070C0"/>
                </a:solidFill>
              </a:rPr>
              <a:t>Solution Characterisation: Participation Constraint</a:t>
            </a:r>
            <a:endParaRPr lang="en-IN" sz="2400" b="1" dirty="0">
              <a:solidFill>
                <a:srgbClr val="0070C0"/>
              </a:solidFill>
            </a:endParaRPr>
          </a:p>
        </p:txBody>
      </p:sp>
    </p:spTree>
    <p:extLst>
      <p:ext uri="{BB962C8B-B14F-4D97-AF65-F5344CB8AC3E}">
        <p14:creationId xmlns:p14="http://schemas.microsoft.com/office/powerpoint/2010/main" val="581669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
        <p:nvSpPr>
          <p:cNvPr id="5" name="TextBox 4"/>
          <p:cNvSpPr txBox="1"/>
          <p:nvPr/>
        </p:nvSpPr>
        <p:spPr>
          <a:xfrm>
            <a:off x="553792" y="450761"/>
            <a:ext cx="11153104" cy="6524863"/>
          </a:xfrm>
          <a:prstGeom prst="rect">
            <a:avLst/>
          </a:prstGeom>
          <a:noFill/>
        </p:spPr>
        <p:txBody>
          <a:bodyPr wrap="square" rtlCol="0">
            <a:spAutoFit/>
          </a:bodyPr>
          <a:lstStyle/>
          <a:p>
            <a:r>
              <a:rPr lang="en-IN" sz="2200" b="1" dirty="0" smtClean="0"/>
              <a:t>Student chooses same effort as teacher</a:t>
            </a:r>
          </a:p>
          <a:p>
            <a:endParaRPr lang="en-IN" sz="2200" b="1" dirty="0"/>
          </a:p>
          <a:p>
            <a:r>
              <a:rPr lang="en-IN" sz="2200" b="1" dirty="0" smtClean="0"/>
              <a:t>Assessment effort will be higher if:</a:t>
            </a:r>
          </a:p>
          <a:p>
            <a:r>
              <a:rPr lang="en-IN" sz="2200" b="1" dirty="0"/>
              <a:t>T</a:t>
            </a:r>
            <a:r>
              <a:rPr lang="en-IN" sz="2200" b="1" dirty="0" smtClean="0"/>
              <a:t>echnology is imprecise</a:t>
            </a:r>
          </a:p>
          <a:p>
            <a:r>
              <a:rPr lang="en-IN" sz="2200" b="1" dirty="0" smtClean="0"/>
              <a:t>Penalty rate is higher</a:t>
            </a:r>
          </a:p>
          <a:p>
            <a:endParaRPr lang="en-IN" sz="2200" b="1" dirty="0" smtClean="0"/>
          </a:p>
          <a:p>
            <a:r>
              <a:rPr lang="en-IN" sz="2200" b="1" dirty="0" smtClean="0"/>
              <a:t>Carrot and </a:t>
            </a:r>
            <a:r>
              <a:rPr lang="en-IN" sz="2200" b="1" smtClean="0"/>
              <a:t>stick policy:</a:t>
            </a:r>
          </a:p>
          <a:p>
            <a:endParaRPr lang="en-IN" sz="2200" b="1" dirty="0" smtClean="0"/>
          </a:p>
          <a:p>
            <a:r>
              <a:rPr lang="en-IN" sz="2200" b="1" dirty="0" smtClean="0"/>
              <a:t>Too much stress on placements as an indicator of teaching effort may be counterproductive i.e. rewarding teaching effort based on student placements will result in poor quality or skill level</a:t>
            </a:r>
          </a:p>
          <a:p>
            <a:endParaRPr lang="en-IN" sz="2200" b="1" dirty="0"/>
          </a:p>
          <a:p>
            <a:r>
              <a:rPr lang="en-IN" sz="2200" b="1" dirty="0"/>
              <a:t>P</a:t>
            </a:r>
            <a:r>
              <a:rPr lang="en-IN" sz="2200" b="1" dirty="0" smtClean="0"/>
              <a:t>enalty for wrong assessment may induce teachers to teach well and ensure high level of quality or skill formation (as students will match teacher effort) and improve probability of correct assessment.</a:t>
            </a:r>
          </a:p>
          <a:p>
            <a:endParaRPr lang="en-IN" sz="2200" b="1" dirty="0"/>
          </a:p>
          <a:p>
            <a:endParaRPr lang="en-IN" sz="2200" b="1" dirty="0"/>
          </a:p>
          <a:p>
            <a:endParaRPr lang="en-IN" sz="2200" b="1" dirty="0" smtClean="0"/>
          </a:p>
          <a:p>
            <a:endParaRPr lang="en-IN" sz="2200" b="1" dirty="0"/>
          </a:p>
        </p:txBody>
      </p:sp>
    </p:spTree>
    <p:extLst>
      <p:ext uri="{BB962C8B-B14F-4D97-AF65-F5344CB8AC3E}">
        <p14:creationId xmlns:p14="http://schemas.microsoft.com/office/powerpoint/2010/main" val="2979634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
        <p:nvSpPr>
          <p:cNvPr id="5" name="TextBox 4"/>
          <p:cNvSpPr txBox="1"/>
          <p:nvPr/>
        </p:nvSpPr>
        <p:spPr>
          <a:xfrm>
            <a:off x="257018" y="90152"/>
            <a:ext cx="11681138" cy="6186309"/>
          </a:xfrm>
          <a:prstGeom prst="rect">
            <a:avLst/>
          </a:prstGeom>
          <a:noFill/>
        </p:spPr>
        <p:txBody>
          <a:bodyPr wrap="square" rtlCol="0">
            <a:spAutoFit/>
          </a:bodyPr>
          <a:lstStyle/>
          <a:p>
            <a:r>
              <a:rPr lang="en-IN" sz="2200" b="1" dirty="0" smtClean="0">
                <a:solidFill>
                  <a:srgbClr val="0070C0"/>
                </a:solidFill>
              </a:rPr>
              <a:t>The </a:t>
            </a:r>
            <a:r>
              <a:rPr lang="en-IN" sz="2200" b="1" dirty="0">
                <a:solidFill>
                  <a:srgbClr val="0070C0"/>
                </a:solidFill>
              </a:rPr>
              <a:t>D</a:t>
            </a:r>
            <a:r>
              <a:rPr lang="en-IN" sz="2200" b="1" dirty="0" smtClean="0">
                <a:solidFill>
                  <a:srgbClr val="0070C0"/>
                </a:solidFill>
              </a:rPr>
              <a:t>evelopment Question </a:t>
            </a:r>
          </a:p>
          <a:p>
            <a:endParaRPr lang="en-IN" sz="2200" b="1" dirty="0" smtClean="0"/>
          </a:p>
          <a:p>
            <a:r>
              <a:rPr lang="en-IN" sz="2200" b="1" dirty="0" smtClean="0"/>
              <a:t>Higher Education Process: Training, Assessment, Placement</a:t>
            </a:r>
          </a:p>
          <a:p>
            <a:endParaRPr lang="en-IN" sz="2200" b="1" dirty="0" smtClean="0"/>
          </a:p>
          <a:p>
            <a:r>
              <a:rPr lang="en-IN" sz="2200" b="1" dirty="0" smtClean="0"/>
              <a:t>What we know and observe:</a:t>
            </a:r>
          </a:p>
          <a:p>
            <a:r>
              <a:rPr lang="en-IN" sz="2200" b="1" dirty="0" smtClean="0"/>
              <a:t>Activities involved</a:t>
            </a:r>
          </a:p>
          <a:p>
            <a:r>
              <a:rPr lang="en-IN" sz="2200" b="1" dirty="0" smtClean="0"/>
              <a:t>Effort</a:t>
            </a:r>
          </a:p>
          <a:p>
            <a:r>
              <a:rPr lang="en-IN" sz="2200" b="1" dirty="0"/>
              <a:t>Disutility from effort</a:t>
            </a:r>
          </a:p>
          <a:p>
            <a:r>
              <a:rPr lang="en-IN" sz="2200" b="1" dirty="0" smtClean="0"/>
              <a:t>Skill formation</a:t>
            </a:r>
          </a:p>
          <a:p>
            <a:r>
              <a:rPr lang="en-IN" sz="2200" b="1" dirty="0" smtClean="0"/>
              <a:t>Certification</a:t>
            </a:r>
          </a:p>
          <a:p>
            <a:r>
              <a:rPr lang="en-IN" sz="2200" b="1" dirty="0" smtClean="0"/>
              <a:t>Performance measurement, its indicators and pay structure</a:t>
            </a:r>
          </a:p>
          <a:p>
            <a:endParaRPr lang="en-IN" sz="2200" b="1" dirty="0" smtClean="0"/>
          </a:p>
          <a:p>
            <a:r>
              <a:rPr lang="en-IN" sz="2200" b="1" dirty="0" smtClean="0"/>
              <a:t>What we suggest:</a:t>
            </a:r>
          </a:p>
          <a:p>
            <a:r>
              <a:rPr lang="en-IN" sz="2200" b="1" dirty="0" smtClean="0"/>
              <a:t>Alternative pay structure</a:t>
            </a:r>
          </a:p>
          <a:p>
            <a:endParaRPr lang="en-IN" sz="2200" b="1" dirty="0"/>
          </a:p>
          <a:p>
            <a:r>
              <a:rPr lang="en-IN" sz="2200" b="1" dirty="0" smtClean="0"/>
              <a:t>What we may infer:</a:t>
            </a:r>
          </a:p>
          <a:p>
            <a:r>
              <a:rPr lang="en-IN" sz="2200" b="1" dirty="0" smtClean="0"/>
              <a:t>Effect on quality of education process – skill level and credibility of certification</a:t>
            </a:r>
          </a:p>
          <a:p>
            <a:r>
              <a:rPr lang="en-IN" sz="2200" b="1" dirty="0" smtClean="0"/>
              <a:t>Whether PRP for teachers will work or not? </a:t>
            </a:r>
            <a:endParaRPr lang="en-IN" sz="2200" b="1" dirty="0"/>
          </a:p>
        </p:txBody>
      </p:sp>
    </p:spTree>
    <p:extLst>
      <p:ext uri="{BB962C8B-B14F-4D97-AF65-F5344CB8AC3E}">
        <p14:creationId xmlns:p14="http://schemas.microsoft.com/office/powerpoint/2010/main" val="84972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
        <p:nvSpPr>
          <p:cNvPr id="5" name="Rectangle 4"/>
          <p:cNvSpPr/>
          <p:nvPr/>
        </p:nvSpPr>
        <p:spPr>
          <a:xfrm>
            <a:off x="263856" y="326747"/>
            <a:ext cx="11718878" cy="4339650"/>
          </a:xfrm>
          <a:prstGeom prst="rect">
            <a:avLst/>
          </a:prstGeom>
        </p:spPr>
        <p:txBody>
          <a:bodyPr wrap="square">
            <a:spAutoFit/>
          </a:bodyPr>
          <a:lstStyle/>
          <a:p>
            <a:r>
              <a:rPr lang="en-IN" sz="2400" b="1" dirty="0" smtClean="0">
                <a:solidFill>
                  <a:srgbClr val="0070C0"/>
                </a:solidFill>
              </a:rPr>
              <a:t>Higher Education: a three-activity process</a:t>
            </a:r>
          </a:p>
          <a:p>
            <a:endParaRPr lang="en-IN" b="1" dirty="0"/>
          </a:p>
          <a:p>
            <a:endParaRPr lang="en-IN" b="1" dirty="0"/>
          </a:p>
          <a:p>
            <a:pPr>
              <a:lnSpc>
                <a:spcPct val="150000"/>
              </a:lnSpc>
            </a:pPr>
            <a:r>
              <a:rPr lang="en-IN" sz="2400" b="1" dirty="0"/>
              <a:t>Training (effort by teacher and student) </a:t>
            </a:r>
            <a:r>
              <a:rPr lang="en-IN" sz="2400" b="1" dirty="0">
                <a:sym typeface="Wingdings" panose="05000000000000000000" pitchFamily="2" charset="2"/>
              </a:rPr>
              <a:t> skill formation (unobservable but verifiable)   </a:t>
            </a:r>
            <a:endParaRPr lang="en-IN" sz="2400" b="1" dirty="0" smtClean="0">
              <a:sym typeface="Wingdings" panose="05000000000000000000" pitchFamily="2" charset="2"/>
            </a:endParaRPr>
          </a:p>
          <a:p>
            <a:pPr>
              <a:lnSpc>
                <a:spcPct val="150000"/>
              </a:lnSpc>
            </a:pPr>
            <a:r>
              <a:rPr lang="en-IN" sz="2400" b="1" dirty="0" smtClean="0">
                <a:sym typeface="Wingdings" panose="05000000000000000000" pitchFamily="2" charset="2"/>
              </a:rPr>
              <a:t>                                                                                               </a:t>
            </a:r>
            <a:endParaRPr lang="en-IN" sz="2400" b="1" dirty="0"/>
          </a:p>
          <a:p>
            <a:pPr>
              <a:lnSpc>
                <a:spcPct val="150000"/>
              </a:lnSpc>
            </a:pPr>
            <a:r>
              <a:rPr lang="en-IN" sz="2400" b="1" dirty="0"/>
              <a:t>Assessment (effort by teacher) </a:t>
            </a:r>
            <a:r>
              <a:rPr lang="en-IN" sz="2400" b="1" dirty="0">
                <a:sym typeface="Wingdings" panose="05000000000000000000" pitchFamily="2" charset="2"/>
              </a:rPr>
              <a:t> certificate of student skill (observable</a:t>
            </a:r>
            <a:r>
              <a:rPr lang="en-IN" sz="2400" b="1" dirty="0" smtClean="0">
                <a:sym typeface="Wingdings" panose="05000000000000000000" pitchFamily="2" charset="2"/>
              </a:rPr>
              <a:t>)</a:t>
            </a:r>
          </a:p>
          <a:p>
            <a:pPr>
              <a:lnSpc>
                <a:spcPct val="150000"/>
              </a:lnSpc>
            </a:pPr>
            <a:endParaRPr lang="en-IN" sz="2400" b="1" dirty="0"/>
          </a:p>
          <a:p>
            <a:pPr>
              <a:lnSpc>
                <a:spcPct val="150000"/>
              </a:lnSpc>
            </a:pPr>
            <a:r>
              <a:rPr lang="en-IN" sz="2400" b="1" dirty="0" smtClean="0"/>
              <a:t>Placement </a:t>
            </a:r>
            <a:r>
              <a:rPr lang="en-IN" sz="2400" b="1" dirty="0"/>
              <a:t>after external assessment by recruiters </a:t>
            </a:r>
            <a:r>
              <a:rPr lang="en-IN" sz="2400" b="1" dirty="0">
                <a:sym typeface="Wingdings" panose="05000000000000000000" pitchFamily="2" charset="2"/>
              </a:rPr>
              <a:t> jobs (observable</a:t>
            </a:r>
            <a:r>
              <a:rPr lang="en-IN" sz="2400" b="1" dirty="0" smtClean="0">
                <a:sym typeface="Wingdings" panose="05000000000000000000" pitchFamily="2" charset="2"/>
              </a:rPr>
              <a:t>)</a:t>
            </a:r>
          </a:p>
          <a:p>
            <a:pPr>
              <a:lnSpc>
                <a:spcPct val="150000"/>
              </a:lnSpc>
            </a:pPr>
            <a:endParaRPr lang="en-IN" sz="2400" b="1" dirty="0"/>
          </a:p>
        </p:txBody>
      </p:sp>
    </p:spTree>
    <p:extLst>
      <p:ext uri="{BB962C8B-B14F-4D97-AF65-F5344CB8AC3E}">
        <p14:creationId xmlns:p14="http://schemas.microsoft.com/office/powerpoint/2010/main" val="3791097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
        <p:nvSpPr>
          <p:cNvPr id="5" name="Rectangle 4"/>
          <p:cNvSpPr/>
          <p:nvPr/>
        </p:nvSpPr>
        <p:spPr>
          <a:xfrm>
            <a:off x="382074" y="285155"/>
            <a:ext cx="11595278" cy="6370975"/>
          </a:xfrm>
          <a:prstGeom prst="rect">
            <a:avLst/>
          </a:prstGeom>
        </p:spPr>
        <p:txBody>
          <a:bodyPr wrap="square">
            <a:spAutoFit/>
          </a:bodyPr>
          <a:lstStyle/>
          <a:p>
            <a:r>
              <a:rPr lang="en-IN" sz="2400" b="1" dirty="0" smtClean="0"/>
              <a:t>Nature </a:t>
            </a:r>
            <a:r>
              <a:rPr lang="en-IN" sz="2400" b="1" dirty="0"/>
              <a:t>of teacher’s efforts involved in teaching and assessment are very </a:t>
            </a:r>
            <a:r>
              <a:rPr lang="en-IN" sz="2400" b="1" dirty="0" smtClean="0"/>
              <a:t>different therefore we consider these separately</a:t>
            </a:r>
          </a:p>
          <a:p>
            <a:endParaRPr lang="en-IN" sz="2400" b="1" dirty="0"/>
          </a:p>
          <a:p>
            <a:r>
              <a:rPr lang="en-IN" sz="2400" b="1" dirty="0"/>
              <a:t>E</a:t>
            </a:r>
            <a:r>
              <a:rPr lang="en-IN" sz="2400" b="1" dirty="0" smtClean="0"/>
              <a:t>xaminations </a:t>
            </a:r>
            <a:r>
              <a:rPr lang="en-IN" sz="2400" b="1" dirty="0"/>
              <a:t>may be part of the training process itself although here </a:t>
            </a:r>
            <a:r>
              <a:rPr lang="en-IN" sz="2400" b="1" dirty="0" smtClean="0"/>
              <a:t>examinations play the role of only assessment leading to certificates</a:t>
            </a:r>
          </a:p>
          <a:p>
            <a:endParaRPr lang="en-IN" sz="2400" b="1" dirty="0"/>
          </a:p>
          <a:p>
            <a:r>
              <a:rPr lang="en-IN" sz="2400" b="1" dirty="0" smtClean="0"/>
              <a:t>Student’s effort in participating in examination process is not considered:</a:t>
            </a:r>
          </a:p>
          <a:p>
            <a:endParaRPr lang="en-IN" sz="2400" b="1" dirty="0"/>
          </a:p>
          <a:p>
            <a:r>
              <a:rPr lang="en-IN" sz="2400" b="1" dirty="0" smtClean="0"/>
              <a:t>Assessment process or examination is not modelled separately. Its outcome i.e. student grade depends only on true student ex-post skill (which again is dependent on teacher effort and student effort in learning) and teacher effort in assessment of that skill. </a:t>
            </a:r>
          </a:p>
          <a:p>
            <a:endParaRPr lang="en-IN" sz="2400" b="1" dirty="0"/>
          </a:p>
          <a:p>
            <a:r>
              <a:rPr lang="en-IN" sz="2400" b="1" dirty="0" smtClean="0"/>
              <a:t>Student effort in  exam cannot influence learning / ex-post skill or the grades; (alternatively we could assume student’s  additional effort cost for participating in exams is zero as this is similar to learning effort)</a:t>
            </a:r>
          </a:p>
          <a:p>
            <a:endParaRPr lang="en-IN" sz="2400" b="1" dirty="0"/>
          </a:p>
          <a:p>
            <a:endParaRPr lang="en-IN" sz="2400" b="1" dirty="0" smtClean="0"/>
          </a:p>
        </p:txBody>
      </p:sp>
    </p:spTree>
    <p:extLst>
      <p:ext uri="{BB962C8B-B14F-4D97-AF65-F5344CB8AC3E}">
        <p14:creationId xmlns:p14="http://schemas.microsoft.com/office/powerpoint/2010/main" val="3920714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a:t>
            </a:fld>
            <a:endParaRPr lang="en-US" dirty="0"/>
          </a:p>
        </p:txBody>
      </p:sp>
      <p:sp>
        <p:nvSpPr>
          <p:cNvPr id="5" name="Rectangle 4"/>
          <p:cNvSpPr/>
          <p:nvPr/>
        </p:nvSpPr>
        <p:spPr>
          <a:xfrm>
            <a:off x="638184" y="394522"/>
            <a:ext cx="10952801" cy="2677656"/>
          </a:xfrm>
          <a:prstGeom prst="rect">
            <a:avLst/>
          </a:prstGeom>
        </p:spPr>
        <p:txBody>
          <a:bodyPr wrap="square">
            <a:spAutoFit/>
          </a:bodyPr>
          <a:lstStyle/>
          <a:p>
            <a:r>
              <a:rPr lang="en-IN" sz="2400" dirty="0">
                <a:latin typeface="Times New Roman" panose="02020603050405020304" pitchFamily="18" charset="0"/>
                <a:ea typeface="Times New Roman" panose="02020603050405020304" pitchFamily="18" charset="0"/>
              </a:rPr>
              <a:t>Various newspapers and industry magazines publish lists of </a:t>
            </a:r>
            <a:r>
              <a:rPr lang="en-IN" sz="2400" b="1" dirty="0">
                <a:latin typeface="Times New Roman" panose="02020603050405020304" pitchFamily="18" charset="0"/>
                <a:ea typeface="Times New Roman" panose="02020603050405020304" pitchFamily="18" charset="0"/>
              </a:rPr>
              <a:t>rankings of business schools in India</a:t>
            </a:r>
            <a:r>
              <a:rPr lang="en-IN" sz="2400" dirty="0">
                <a:latin typeface="Times New Roman" panose="02020603050405020304" pitchFamily="18" charset="0"/>
                <a:ea typeface="Times New Roman" panose="02020603050405020304" pitchFamily="18" charset="0"/>
              </a:rPr>
              <a:t>. Whilst criteria for each publication differs, business schools included in rankings are those with full-time Master of Business Administration (MBA) or Post-Graduate Diploma in Management (PGDM) programs. </a:t>
            </a:r>
            <a:endParaRPr lang="en-IN" sz="2400" dirty="0" smtClean="0">
              <a:latin typeface="Times New Roman" panose="02020603050405020304" pitchFamily="18" charset="0"/>
              <a:ea typeface="Times New Roman" panose="02020603050405020304" pitchFamily="18" charset="0"/>
            </a:endParaRPr>
          </a:p>
          <a:p>
            <a:endParaRPr lang="en-IN" sz="2400" dirty="0">
              <a:latin typeface="Times New Roman" panose="02020603050405020304" pitchFamily="18" charset="0"/>
              <a:ea typeface="Times New Roman" panose="02020603050405020304" pitchFamily="18" charset="0"/>
            </a:endParaRPr>
          </a:p>
          <a:p>
            <a:r>
              <a:rPr lang="en-IN" sz="2400" dirty="0" smtClean="0">
                <a:latin typeface="Times New Roman" panose="02020603050405020304" pitchFamily="18" charset="0"/>
                <a:ea typeface="Times New Roman" panose="02020603050405020304" pitchFamily="18" charset="0"/>
              </a:rPr>
              <a:t>Factors </a:t>
            </a:r>
            <a:r>
              <a:rPr lang="en-IN" sz="2400" dirty="0">
                <a:latin typeface="Times New Roman" panose="02020603050405020304" pitchFamily="18" charset="0"/>
                <a:ea typeface="Times New Roman" panose="02020603050405020304" pitchFamily="18" charset="0"/>
              </a:rPr>
              <a:t>normally taken into account include </a:t>
            </a:r>
            <a:r>
              <a:rPr lang="en-IN" sz="2400" b="1" dirty="0">
                <a:latin typeface="Times New Roman" panose="02020603050405020304" pitchFamily="18" charset="0"/>
                <a:ea typeface="Times New Roman" panose="02020603050405020304" pitchFamily="18" charset="0"/>
              </a:rPr>
              <a:t>placement</a:t>
            </a:r>
            <a:r>
              <a:rPr lang="en-IN" sz="2400" dirty="0">
                <a:latin typeface="Times New Roman" panose="02020603050405020304" pitchFamily="18" charset="0"/>
                <a:ea typeface="Times New Roman" panose="02020603050405020304" pitchFamily="18" charset="0"/>
              </a:rPr>
              <a:t>, quality of faculty, quality of students, quality of infrastructure, industry brand image and fees.</a:t>
            </a:r>
            <a:endParaRPr lang="en-I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678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
        <p:nvSpPr>
          <p:cNvPr id="5" name="Rectangle 4"/>
          <p:cNvSpPr/>
          <p:nvPr/>
        </p:nvSpPr>
        <p:spPr>
          <a:xfrm>
            <a:off x="307784" y="179162"/>
            <a:ext cx="11579606" cy="6001643"/>
          </a:xfrm>
          <a:prstGeom prst="rect">
            <a:avLst/>
          </a:prstGeom>
        </p:spPr>
        <p:txBody>
          <a:bodyPr wrap="square">
            <a:spAutoFit/>
          </a:bodyPr>
          <a:lstStyle/>
          <a:p>
            <a:r>
              <a:rPr lang="en-IN" sz="2400" b="1" dirty="0">
                <a:solidFill>
                  <a:srgbClr val="0070C0"/>
                </a:solidFill>
              </a:rPr>
              <a:t>The Development </a:t>
            </a:r>
            <a:r>
              <a:rPr lang="en-IN" sz="2400" b="1" dirty="0" smtClean="0">
                <a:solidFill>
                  <a:srgbClr val="0070C0"/>
                </a:solidFill>
              </a:rPr>
              <a:t>Question</a:t>
            </a:r>
          </a:p>
          <a:p>
            <a:endParaRPr lang="en-IN" sz="2400" b="1" dirty="0">
              <a:solidFill>
                <a:srgbClr val="0070C0"/>
              </a:solidFill>
            </a:endParaRPr>
          </a:p>
          <a:p>
            <a:r>
              <a:rPr lang="en-IN" sz="2400" b="1" dirty="0"/>
              <a:t>Higher Education Process: Training, Assessment, </a:t>
            </a:r>
            <a:r>
              <a:rPr lang="en-IN" sz="2400" b="1" dirty="0" smtClean="0"/>
              <a:t>Placement</a:t>
            </a:r>
          </a:p>
          <a:p>
            <a:endParaRPr lang="en-IN" sz="2400" b="1" dirty="0"/>
          </a:p>
          <a:p>
            <a:r>
              <a:rPr lang="en-IN" sz="2400" b="1" dirty="0" smtClean="0"/>
              <a:t>Two observations:</a:t>
            </a:r>
          </a:p>
          <a:p>
            <a:endParaRPr lang="en-IN" sz="2400" b="1" dirty="0"/>
          </a:p>
          <a:p>
            <a:pPr marL="342900" indent="-342900">
              <a:buFont typeface="Wingdings" panose="05000000000000000000" pitchFamily="2" charset="2"/>
              <a:buChar char="ü"/>
            </a:pPr>
            <a:r>
              <a:rPr lang="en-IN" sz="2400" b="1" dirty="0" smtClean="0"/>
              <a:t>Stress on student placement as an indicator of quality of academic process and teaching quality</a:t>
            </a:r>
          </a:p>
          <a:p>
            <a:endParaRPr lang="en-IN" sz="2400" b="1" dirty="0" smtClean="0"/>
          </a:p>
          <a:p>
            <a:pPr marL="342900" indent="-342900">
              <a:buFont typeface="Wingdings" panose="05000000000000000000" pitchFamily="2" charset="2"/>
              <a:buChar char="ü"/>
            </a:pPr>
            <a:r>
              <a:rPr lang="en-IN" sz="2400" b="1" dirty="0" smtClean="0"/>
              <a:t>The huge resource expenditure and large variety of measures related to the recruitment process and the declining credibility or importance of certification by institutions of higher education, in the recruitment process.</a:t>
            </a:r>
            <a:endParaRPr lang="en-IN" sz="2400" b="1" dirty="0"/>
          </a:p>
          <a:p>
            <a:endParaRPr lang="en-IN" sz="2400" b="1" dirty="0" smtClean="0"/>
          </a:p>
          <a:p>
            <a:endParaRPr lang="en-IN" sz="2400" b="1" dirty="0"/>
          </a:p>
          <a:p>
            <a:r>
              <a:rPr lang="en-IN" sz="2400" b="1" dirty="0" smtClean="0"/>
              <a:t> </a:t>
            </a:r>
            <a:endParaRPr lang="en-IN" sz="2400" b="1" dirty="0"/>
          </a:p>
          <a:p>
            <a:endParaRPr lang="en-IN" sz="2400" b="1" dirty="0">
              <a:solidFill>
                <a:srgbClr val="0070C0"/>
              </a:solidFill>
            </a:endParaRPr>
          </a:p>
        </p:txBody>
      </p:sp>
    </p:spTree>
    <p:extLst>
      <p:ext uri="{BB962C8B-B14F-4D97-AF65-F5344CB8AC3E}">
        <p14:creationId xmlns:p14="http://schemas.microsoft.com/office/powerpoint/2010/main" val="2597530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
        <p:nvSpPr>
          <p:cNvPr id="5" name="Rectangle 4"/>
          <p:cNvSpPr/>
          <p:nvPr/>
        </p:nvSpPr>
        <p:spPr>
          <a:xfrm>
            <a:off x="145792" y="192041"/>
            <a:ext cx="11883076" cy="5909310"/>
          </a:xfrm>
          <a:prstGeom prst="rect">
            <a:avLst/>
          </a:prstGeom>
        </p:spPr>
        <p:txBody>
          <a:bodyPr wrap="square">
            <a:spAutoFit/>
          </a:bodyPr>
          <a:lstStyle/>
          <a:p>
            <a:r>
              <a:rPr lang="en-IN" sz="2400" b="1" dirty="0">
                <a:solidFill>
                  <a:srgbClr val="0070C0"/>
                </a:solidFill>
              </a:rPr>
              <a:t>The Development Question </a:t>
            </a:r>
            <a:r>
              <a:rPr lang="en-IN" sz="2400" b="1" dirty="0" smtClean="0">
                <a:solidFill>
                  <a:srgbClr val="0070C0"/>
                </a:solidFill>
              </a:rPr>
              <a:t>(</a:t>
            </a:r>
            <a:r>
              <a:rPr lang="en-IN" sz="2400" b="1" dirty="0" err="1" smtClean="0">
                <a:solidFill>
                  <a:srgbClr val="0070C0"/>
                </a:solidFill>
              </a:rPr>
              <a:t>contd</a:t>
            </a:r>
            <a:r>
              <a:rPr lang="en-IN" b="1" dirty="0" smtClean="0">
                <a:solidFill>
                  <a:srgbClr val="0070C0"/>
                </a:solidFill>
              </a:rPr>
              <a:t>)</a:t>
            </a:r>
          </a:p>
          <a:p>
            <a:endParaRPr lang="en-IN" b="1" dirty="0">
              <a:solidFill>
                <a:srgbClr val="0070C0"/>
              </a:solidFill>
            </a:endParaRPr>
          </a:p>
          <a:p>
            <a:r>
              <a:rPr lang="en-IN" sz="2400" b="1" dirty="0"/>
              <a:t>Questions</a:t>
            </a:r>
            <a:r>
              <a:rPr lang="en-IN" sz="2400" b="1" dirty="0" smtClean="0"/>
              <a:t>:</a:t>
            </a:r>
          </a:p>
          <a:p>
            <a:endParaRPr lang="en-IN" sz="2400" b="1" dirty="0"/>
          </a:p>
          <a:p>
            <a:pPr marL="342900" indent="-342900">
              <a:lnSpc>
                <a:spcPct val="150000"/>
              </a:lnSpc>
              <a:buFont typeface="Wingdings" panose="05000000000000000000" pitchFamily="2" charset="2"/>
              <a:buChar char="ü"/>
            </a:pPr>
            <a:r>
              <a:rPr lang="en-IN" sz="2400" b="1" dirty="0"/>
              <a:t>How to design an incentive scheme or pay structure that will improve </a:t>
            </a:r>
            <a:endParaRPr lang="en-IN" sz="2400" b="1" dirty="0" smtClean="0"/>
          </a:p>
          <a:p>
            <a:pPr>
              <a:lnSpc>
                <a:spcPct val="150000"/>
              </a:lnSpc>
            </a:pPr>
            <a:r>
              <a:rPr lang="en-IN" sz="2400" b="1" dirty="0" smtClean="0"/>
              <a:t>                 1 - teaching – learning effort and level of </a:t>
            </a:r>
            <a:r>
              <a:rPr lang="en-IN" sz="2400" b="1" dirty="0" smtClean="0">
                <a:solidFill>
                  <a:schemeClr val="accent1">
                    <a:lumMod val="50000"/>
                  </a:schemeClr>
                </a:solidFill>
              </a:rPr>
              <a:t>skill formation </a:t>
            </a:r>
            <a:r>
              <a:rPr lang="en-IN" sz="2400" b="1" dirty="0" smtClean="0"/>
              <a:t>&amp; </a:t>
            </a:r>
          </a:p>
          <a:p>
            <a:pPr>
              <a:lnSpc>
                <a:spcPct val="150000"/>
              </a:lnSpc>
            </a:pPr>
            <a:r>
              <a:rPr lang="en-IN" sz="2400" b="1" dirty="0"/>
              <a:t> </a:t>
            </a:r>
            <a:r>
              <a:rPr lang="en-IN" sz="2400" b="1" dirty="0" smtClean="0"/>
              <a:t>                2 – assessment effort and ensure credible </a:t>
            </a:r>
            <a:r>
              <a:rPr lang="en-IN" sz="2400" b="1" dirty="0">
                <a:solidFill>
                  <a:schemeClr val="accent1">
                    <a:lumMod val="50000"/>
                  </a:schemeClr>
                </a:solidFill>
              </a:rPr>
              <a:t>certification</a:t>
            </a:r>
            <a:r>
              <a:rPr lang="en-IN" sz="2400" b="1" dirty="0"/>
              <a:t> of </a:t>
            </a:r>
            <a:r>
              <a:rPr lang="en-IN" sz="2400" b="1" dirty="0" smtClean="0"/>
              <a:t>student skill level?</a:t>
            </a:r>
          </a:p>
          <a:p>
            <a:pPr>
              <a:lnSpc>
                <a:spcPct val="150000"/>
              </a:lnSpc>
            </a:pPr>
            <a:endParaRPr lang="en-IN" sz="2400" b="1" dirty="0"/>
          </a:p>
          <a:p>
            <a:pPr marL="342900" indent="-342900">
              <a:lnSpc>
                <a:spcPct val="150000"/>
              </a:lnSpc>
              <a:buFont typeface="Wingdings" panose="05000000000000000000" pitchFamily="2" charset="2"/>
              <a:buChar char="ü"/>
            </a:pPr>
            <a:r>
              <a:rPr lang="en-IN" sz="2400" b="1" dirty="0" smtClean="0"/>
              <a:t>Does rewarding teaching effort based on student placements help to achieve 1 above?</a:t>
            </a:r>
          </a:p>
          <a:p>
            <a:pPr marL="342900" indent="-342900">
              <a:lnSpc>
                <a:spcPct val="150000"/>
              </a:lnSpc>
              <a:buFont typeface="Wingdings" panose="05000000000000000000" pitchFamily="2" charset="2"/>
              <a:buChar char="ü"/>
            </a:pPr>
            <a:r>
              <a:rPr lang="en-IN" sz="2400" b="1" dirty="0" smtClean="0"/>
              <a:t>Will rewarding assessment effort based on match between certificate and placement level help to achieve 2 above?</a:t>
            </a:r>
            <a:endParaRPr lang="en-IN" b="1" dirty="0" smtClean="0">
              <a:solidFill>
                <a:srgbClr val="0070C0"/>
              </a:solidFill>
            </a:endParaRPr>
          </a:p>
          <a:p>
            <a:endParaRPr lang="en-IN" b="1" dirty="0">
              <a:solidFill>
                <a:srgbClr val="0070C0"/>
              </a:solidFill>
            </a:endParaRPr>
          </a:p>
          <a:p>
            <a:endParaRPr lang="en-IN" b="1" dirty="0">
              <a:solidFill>
                <a:srgbClr val="0070C0"/>
              </a:solidFill>
            </a:endParaRPr>
          </a:p>
        </p:txBody>
      </p:sp>
    </p:spTree>
    <p:extLst>
      <p:ext uri="{BB962C8B-B14F-4D97-AF65-F5344CB8AC3E}">
        <p14:creationId xmlns:p14="http://schemas.microsoft.com/office/powerpoint/2010/main" val="277120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49448-2553-42E8-8683-75860DC81F6E}" type="datetime1">
              <a:rPr lang="en-US" smtClean="0"/>
              <a:pPr/>
              <a:t>3/15/2016</a:t>
            </a:fld>
            <a:endParaRPr lang="en-US" dirty="0"/>
          </a:p>
        </p:txBody>
      </p:sp>
      <p:sp>
        <p:nvSpPr>
          <p:cNvPr id="3" name="Footer Placeholder 2"/>
          <p:cNvSpPr>
            <a:spLocks noGrp="1"/>
          </p:cNvSpPr>
          <p:nvPr>
            <p:ph type="ftr" sz="quarter" idx="11"/>
          </p:nvPr>
        </p:nvSpPr>
        <p:spPr/>
        <p:txBody>
          <a:bodyPr/>
          <a:lstStyle/>
          <a:p>
            <a:r>
              <a:rPr lang="en-US" smtClean="0"/>
              <a:t>Rajlakshmi Mallik, C-DRASTA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8</a:t>
            </a:fld>
            <a:endParaRPr lang="en-US" dirty="0"/>
          </a:p>
        </p:txBody>
      </p:sp>
      <p:sp>
        <p:nvSpPr>
          <p:cNvPr id="6" name="Rectangle 5"/>
          <p:cNvSpPr/>
          <p:nvPr/>
        </p:nvSpPr>
        <p:spPr>
          <a:xfrm>
            <a:off x="145791" y="140526"/>
            <a:ext cx="11780045" cy="6647974"/>
          </a:xfrm>
          <a:prstGeom prst="rect">
            <a:avLst/>
          </a:prstGeom>
        </p:spPr>
        <p:txBody>
          <a:bodyPr wrap="square">
            <a:spAutoFit/>
          </a:bodyPr>
          <a:lstStyle/>
          <a:p>
            <a:endParaRPr lang="en-IN" b="1" dirty="0">
              <a:solidFill>
                <a:srgbClr val="0070C0"/>
              </a:solidFill>
            </a:endParaRPr>
          </a:p>
          <a:p>
            <a:r>
              <a:rPr lang="en-IN" sz="2400" b="1" dirty="0" smtClean="0">
                <a:solidFill>
                  <a:srgbClr val="0070C0"/>
                </a:solidFill>
              </a:rPr>
              <a:t>Framework that incorporates observed features of the HE process:</a:t>
            </a:r>
          </a:p>
          <a:p>
            <a:endParaRPr lang="en-IN" sz="2400" b="1" dirty="0"/>
          </a:p>
          <a:p>
            <a:pPr marL="342900" indent="-342900">
              <a:buFont typeface="Wingdings" panose="05000000000000000000" pitchFamily="2" charset="2"/>
              <a:buChar char="§"/>
            </a:pPr>
            <a:r>
              <a:rPr lang="en-IN" sz="2400" b="1" dirty="0" smtClean="0"/>
              <a:t>Joint role played by teachers and students in training and skill formation process</a:t>
            </a:r>
          </a:p>
          <a:p>
            <a:pPr marL="342900" indent="-342900">
              <a:buFont typeface="Wingdings" panose="05000000000000000000" pitchFamily="2" charset="2"/>
              <a:buChar char="§"/>
            </a:pPr>
            <a:endParaRPr lang="en-IN" sz="2400" b="1" dirty="0"/>
          </a:p>
          <a:p>
            <a:pPr marL="342900" indent="-342900">
              <a:buFont typeface="Wingdings" panose="05000000000000000000" pitchFamily="2" charset="2"/>
              <a:buChar char="§"/>
            </a:pPr>
            <a:r>
              <a:rPr lang="en-IN" sz="2400" b="1" dirty="0" smtClean="0"/>
              <a:t>Assessment as a separate activity performed by teachers in addition to teaching</a:t>
            </a:r>
            <a:endParaRPr lang="en-IN" sz="2400" b="1" dirty="0"/>
          </a:p>
          <a:p>
            <a:endParaRPr lang="en-IN" sz="2400" b="1" dirty="0"/>
          </a:p>
          <a:p>
            <a:pPr marL="342900" indent="-342900">
              <a:buFont typeface="Wingdings" panose="05000000000000000000" pitchFamily="2" charset="2"/>
              <a:buChar char="§"/>
            </a:pPr>
            <a:r>
              <a:rPr lang="en-IN" sz="2400" b="1" dirty="0" smtClean="0"/>
              <a:t>Assessment as a more </a:t>
            </a:r>
            <a:r>
              <a:rPr lang="en-IN" sz="2400" b="1" dirty="0" smtClean="0">
                <a:solidFill>
                  <a:schemeClr val="accent1">
                    <a:lumMod val="50000"/>
                  </a:schemeClr>
                </a:solidFill>
              </a:rPr>
              <a:t>laborious activity </a:t>
            </a:r>
            <a:r>
              <a:rPr lang="en-IN" sz="2400" b="1" dirty="0" smtClean="0"/>
              <a:t>compared to teaching; </a:t>
            </a:r>
            <a:r>
              <a:rPr lang="en-IN" sz="2400" b="1" dirty="0" smtClean="0">
                <a:solidFill>
                  <a:schemeClr val="accent1">
                    <a:lumMod val="50000"/>
                  </a:schemeClr>
                </a:solidFill>
              </a:rPr>
              <a:t>easier </a:t>
            </a:r>
            <a:r>
              <a:rPr lang="en-IN" sz="2400" b="1" dirty="0">
                <a:solidFill>
                  <a:schemeClr val="accent1">
                    <a:lumMod val="50000"/>
                  </a:schemeClr>
                </a:solidFill>
              </a:rPr>
              <a:t>to grade extreme quality </a:t>
            </a:r>
          </a:p>
          <a:p>
            <a:pPr marL="342900" indent="-342900">
              <a:buFont typeface="Wingdings" panose="05000000000000000000" pitchFamily="2" charset="2"/>
              <a:buChar char="§"/>
            </a:pPr>
            <a:endParaRPr lang="en-IN" sz="2400" b="1" dirty="0" smtClean="0"/>
          </a:p>
          <a:p>
            <a:pPr marL="342900" indent="-342900">
              <a:buFont typeface="Wingdings" panose="05000000000000000000" pitchFamily="2" charset="2"/>
              <a:buChar char="§"/>
            </a:pPr>
            <a:r>
              <a:rPr lang="en-IN" sz="2400" b="1" dirty="0" smtClean="0"/>
              <a:t>Placement based on recruiter assessment in addition to institutional assessment (by teachers) who impart the skill </a:t>
            </a:r>
          </a:p>
          <a:p>
            <a:pPr marL="342900" indent="-342900">
              <a:buFont typeface="Wingdings" panose="05000000000000000000" pitchFamily="2" charset="2"/>
              <a:buChar char="§"/>
            </a:pPr>
            <a:endParaRPr lang="en-IN" sz="2400" b="1" dirty="0"/>
          </a:p>
          <a:p>
            <a:pPr marL="342900" indent="-342900">
              <a:buFont typeface="Wingdings" panose="05000000000000000000" pitchFamily="2" charset="2"/>
              <a:buChar char="§"/>
            </a:pPr>
            <a:r>
              <a:rPr lang="en-IN" sz="2400" b="1" dirty="0" smtClean="0"/>
              <a:t>Teacher pay based on student placement and also on match between institutional and recruiter assessment</a:t>
            </a:r>
          </a:p>
          <a:p>
            <a:endParaRPr lang="en-IN" sz="2400" b="1" dirty="0"/>
          </a:p>
          <a:p>
            <a:endParaRPr lang="en-IN" sz="2400" b="1" dirty="0" smtClean="0"/>
          </a:p>
          <a:p>
            <a:endParaRPr lang="en-IN" sz="2400" b="1" dirty="0"/>
          </a:p>
        </p:txBody>
      </p:sp>
    </p:spTree>
    <p:extLst>
      <p:ext uri="{BB962C8B-B14F-4D97-AF65-F5344CB8AC3E}">
        <p14:creationId xmlns:p14="http://schemas.microsoft.com/office/powerpoint/2010/main" val="279516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9" y="114355"/>
            <a:ext cx="11912956" cy="5816977"/>
          </a:xfrm>
          <a:prstGeom prst="rect">
            <a:avLst/>
          </a:prstGeom>
        </p:spPr>
        <p:txBody>
          <a:bodyPr wrap="square">
            <a:spAutoFit/>
          </a:bodyPr>
          <a:lstStyle/>
          <a:p>
            <a:pPr algn="just">
              <a:lnSpc>
                <a:spcPct val="115000"/>
              </a:lnSpc>
              <a:spcAft>
                <a:spcPts val="1000"/>
              </a:spcAft>
            </a:pPr>
            <a:r>
              <a:rPr lang="en-US" sz="22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a:t>
            </a:r>
            <a:r>
              <a:rPr lang="en-US" sz="2200" b="1"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arly Literature</a:t>
            </a:r>
          </a:p>
          <a:p>
            <a:pPr algn="just">
              <a:lnSpc>
                <a:spcPct val="115000"/>
              </a:lnSpc>
              <a:spcAft>
                <a:spcPts val="100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Education </a:t>
            </a:r>
            <a:r>
              <a:rPr lang="en-US" sz="2000" b="1" dirty="0">
                <a:latin typeface="Calibri" panose="020F0502020204030204" pitchFamily="34" charset="0"/>
                <a:ea typeface="Calibri" panose="020F0502020204030204" pitchFamily="34" charset="0"/>
                <a:cs typeface="Times New Roman" panose="02020603050405020304" pitchFamily="18" charset="0"/>
              </a:rPr>
              <a:t>generates human capital </a:t>
            </a:r>
            <a:r>
              <a:rPr lang="en-US" sz="2000" dirty="0">
                <a:latin typeface="Calibri" panose="020F0502020204030204" pitchFamily="34" charset="0"/>
                <a:ea typeface="Calibri" panose="020F0502020204030204" pitchFamily="34" charset="0"/>
                <a:cs typeface="Times New Roman" panose="02020603050405020304" pitchFamily="18" charset="0"/>
              </a:rPr>
              <a:t>by enhancing an individual's embodied skills above their raw </a:t>
            </a:r>
            <a:r>
              <a:rPr lang="en-US" sz="2000" dirty="0" err="1">
                <a:latin typeface="Calibri" panose="020F0502020204030204" pitchFamily="34" charset="0"/>
                <a:ea typeface="Calibri" panose="020F0502020204030204" pitchFamily="34" charset="0"/>
                <a:cs typeface="Times New Roman" panose="02020603050405020304" pitchFamily="18" charset="0"/>
              </a:rPr>
              <a:t>labour</a:t>
            </a:r>
            <a:r>
              <a:rPr lang="en-US" sz="2000" dirty="0">
                <a:latin typeface="Calibri" panose="020F0502020204030204" pitchFamily="34" charset="0"/>
                <a:ea typeface="Calibri" panose="020F0502020204030204" pitchFamily="34" charset="0"/>
                <a:cs typeface="Times New Roman" panose="02020603050405020304" pitchFamily="18" charset="0"/>
              </a:rPr>
              <a:t> ability (</a:t>
            </a:r>
            <a:r>
              <a:rPr lang="en-US" sz="2000" b="1" dirty="0">
                <a:latin typeface="Calibri" panose="020F0502020204030204" pitchFamily="34" charset="0"/>
                <a:ea typeface="Calibri" panose="020F0502020204030204" pitchFamily="34" charset="0"/>
                <a:cs typeface="Times New Roman" panose="02020603050405020304" pitchFamily="18" charset="0"/>
              </a:rPr>
              <a:t>Belfield and Levin, 2003, Cohn and Addison, 1998, Goldin and Katz, 1998</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Rothschild </a:t>
            </a:r>
            <a:r>
              <a:rPr lang="en-US" sz="2000" b="1" dirty="0">
                <a:latin typeface="Calibri" panose="020F0502020204030204" pitchFamily="34" charset="0"/>
                <a:ea typeface="Calibri" panose="020F0502020204030204" pitchFamily="34" charset="0"/>
                <a:cs typeface="Times New Roman" panose="02020603050405020304" pitchFamily="18" charset="0"/>
              </a:rPr>
              <a:t>and White (1995)</a:t>
            </a:r>
            <a:r>
              <a:rPr lang="en-US" sz="2000" dirty="0">
                <a:latin typeface="Calibri" panose="020F0502020204030204" pitchFamily="34" charset="0"/>
                <a:ea typeface="Calibri" panose="020F0502020204030204" pitchFamily="34" charset="0"/>
                <a:cs typeface="Times New Roman" panose="02020603050405020304" pitchFamily="18" charset="0"/>
              </a:rPr>
              <a:t> and </a:t>
            </a:r>
            <a:r>
              <a:rPr lang="en-US" sz="2000" b="1" dirty="0">
                <a:latin typeface="Calibri" panose="020F0502020204030204" pitchFamily="34" charset="0"/>
                <a:ea typeface="Calibri" panose="020F0502020204030204" pitchFamily="34" charset="0"/>
                <a:cs typeface="Times New Roman" panose="02020603050405020304" pitchFamily="18" charset="0"/>
              </a:rPr>
              <a:t>Dolan et. al. (1985)</a:t>
            </a:r>
            <a:r>
              <a:rPr lang="en-US" sz="2000" dirty="0">
                <a:latin typeface="Calibri" panose="020F0502020204030204" pitchFamily="34" charset="0"/>
                <a:ea typeface="Calibri" panose="020F0502020204030204" pitchFamily="34" charset="0"/>
                <a:cs typeface="Times New Roman" panose="02020603050405020304" pitchFamily="18" charset="0"/>
              </a:rPr>
              <a:t> stress on </a:t>
            </a:r>
            <a:r>
              <a:rPr lang="en-US" sz="2000" b="1" dirty="0">
                <a:latin typeface="Calibri" panose="020F0502020204030204" pitchFamily="34" charset="0"/>
                <a:ea typeface="Calibri" panose="020F0502020204030204" pitchFamily="34" charset="0"/>
                <a:cs typeface="Times New Roman" panose="02020603050405020304" pitchFamily="18" charset="0"/>
              </a:rPr>
              <a:t>the joint role </a:t>
            </a:r>
            <a:r>
              <a:rPr lang="en-US" sz="2000" dirty="0">
                <a:latin typeface="Calibri" panose="020F0502020204030204" pitchFamily="34" charset="0"/>
                <a:ea typeface="Calibri" panose="020F0502020204030204" pitchFamily="34" charset="0"/>
                <a:cs typeface="Times New Roman" panose="02020603050405020304" pitchFamily="18" charset="0"/>
              </a:rPr>
              <a:t>played by students (willing to invest their time and effort to learn skills) and teachers (who have the skill and are able to impart the training) in the generation of human capital.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University managers influence the </a:t>
            </a:r>
            <a:r>
              <a:rPr lang="en-US" sz="2000" b="1" dirty="0">
                <a:latin typeface="Calibri" panose="020F0502020204030204" pitchFamily="34" charset="0"/>
                <a:ea typeface="Calibri" panose="020F0502020204030204" pitchFamily="34" charset="0"/>
                <a:cs typeface="Times New Roman" panose="02020603050405020304" pitchFamily="18" charset="0"/>
              </a:rPr>
              <a:t>technical efficiency </a:t>
            </a:r>
            <a:r>
              <a:rPr lang="en-US" sz="2000" dirty="0">
                <a:latin typeface="Calibri" panose="020F0502020204030204" pitchFamily="34" charset="0"/>
                <a:ea typeface="Calibri" panose="020F0502020204030204" pitchFamily="34" charset="0"/>
                <a:cs typeface="Times New Roman" panose="02020603050405020304" pitchFamily="18" charset="0"/>
              </a:rPr>
              <a:t>of the universities by allocating resources within the institution and acting as principals in </a:t>
            </a:r>
            <a:r>
              <a:rPr lang="en-US" sz="2000" b="1" dirty="0">
                <a:latin typeface="Calibri" panose="020F0502020204030204" pitchFamily="34" charset="0"/>
                <a:ea typeface="Calibri" panose="020F0502020204030204" pitchFamily="34" charset="0"/>
                <a:cs typeface="Times New Roman" panose="02020603050405020304" pitchFamily="18" charset="0"/>
              </a:rPr>
              <a:t>structuring incentives </a:t>
            </a:r>
            <a:r>
              <a:rPr lang="en-US" sz="2000" dirty="0">
                <a:latin typeface="Calibri" panose="020F0502020204030204" pitchFamily="34" charset="0"/>
                <a:ea typeface="Calibri" panose="020F0502020204030204" pitchFamily="34" charset="0"/>
                <a:cs typeface="Times New Roman" panose="02020603050405020304" pitchFamily="18" charset="0"/>
              </a:rPr>
              <a:t>for the agents (</a:t>
            </a:r>
            <a:r>
              <a:rPr lang="en-US" sz="2000" b="1" dirty="0" err="1">
                <a:latin typeface="Calibri" panose="020F0502020204030204" pitchFamily="34" charset="0"/>
                <a:ea typeface="Calibri" panose="020F0502020204030204" pitchFamily="34" charset="0"/>
                <a:cs typeface="Times New Roman" panose="02020603050405020304" pitchFamily="18" charset="0"/>
              </a:rPr>
              <a:t>Johnes</a:t>
            </a:r>
            <a:r>
              <a:rPr lang="en-US" sz="2000" b="1" dirty="0">
                <a:latin typeface="Calibri" panose="020F0502020204030204" pitchFamily="34" charset="0"/>
                <a:ea typeface="Calibri" panose="020F0502020204030204" pitchFamily="34" charset="0"/>
                <a:cs typeface="Times New Roman" panose="02020603050405020304" pitchFamily="18" charset="0"/>
              </a:rPr>
              <a:t>, 1999</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b="1" dirty="0">
                <a:latin typeface="Calibri" panose="020F0502020204030204" pitchFamily="34" charset="0"/>
                <a:ea typeface="Calibri" panose="020F0502020204030204" pitchFamily="34" charset="0"/>
                <a:cs typeface="Times New Roman" panose="02020603050405020304" pitchFamily="18" charset="0"/>
              </a:rPr>
              <a:t>Performance related pay </a:t>
            </a:r>
            <a:r>
              <a:rPr lang="en-US" sz="2000" dirty="0">
                <a:latin typeface="Calibri" panose="020F0502020204030204" pitchFamily="34" charset="0"/>
                <a:ea typeface="Calibri" panose="020F0502020204030204" pitchFamily="34" charset="0"/>
                <a:cs typeface="Times New Roman" panose="02020603050405020304" pitchFamily="18" charset="0"/>
              </a:rPr>
              <a:t>(PRP) for teachers: evidence for a positive impact of teacher salary levels on students’ outcomes at the school level (</a:t>
            </a:r>
            <a:r>
              <a:rPr lang="en-US" sz="2000" b="1" dirty="0">
                <a:latin typeface="Calibri" panose="020F0502020204030204" pitchFamily="34" charset="0"/>
                <a:ea typeface="Calibri" panose="020F0502020204030204" pitchFamily="34" charset="0"/>
                <a:cs typeface="Times New Roman" panose="02020603050405020304" pitchFamily="18" charset="0"/>
              </a:rPr>
              <a:t>Loeb and Page, 1999</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Dewey et al, 2000</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Teacher pay affects teacher performance by influencing the recruitment and retention of more able teachers (</a:t>
            </a:r>
            <a:r>
              <a:rPr lang="en-US" sz="2000" b="1" dirty="0">
                <a:latin typeface="Calibri" panose="020F0502020204030204" pitchFamily="34" charset="0"/>
                <a:ea typeface="Calibri" panose="020F0502020204030204" pitchFamily="34" charset="0"/>
                <a:cs typeface="Times New Roman" panose="02020603050405020304" pitchFamily="18" charset="0"/>
              </a:rPr>
              <a:t>Jacobson, 1995</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Dolton and Van der </a:t>
            </a:r>
            <a:r>
              <a:rPr lang="en-US" sz="2000" b="1" dirty="0" err="1">
                <a:latin typeface="Calibri" panose="020F0502020204030204" pitchFamily="34" charset="0"/>
                <a:ea typeface="Calibri" panose="020F0502020204030204" pitchFamily="34" charset="0"/>
                <a:cs typeface="Times New Roman" panose="02020603050405020304" pitchFamily="18" charset="0"/>
              </a:rPr>
              <a:t>Klaauw</a:t>
            </a:r>
            <a:r>
              <a:rPr lang="en-US" sz="2000" b="1" dirty="0">
                <a:latin typeface="Calibri" panose="020F0502020204030204" pitchFamily="34" charset="0"/>
                <a:ea typeface="Calibri" panose="020F0502020204030204" pitchFamily="34" charset="0"/>
                <a:cs typeface="Times New Roman" panose="02020603050405020304" pitchFamily="18" charset="0"/>
              </a:rPr>
              <a:t>, 1996, 99</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000" dirty="0">
                <a:latin typeface="Calibri" panose="020F0502020204030204" pitchFamily="34" charset="0"/>
                <a:ea typeface="Calibri" panose="020F0502020204030204" pitchFamily="34" charset="0"/>
                <a:cs typeface="Times New Roman" panose="02020603050405020304" pitchFamily="18" charset="0"/>
              </a:rPr>
              <a:t>Induces better performance by continuing teachers (</a:t>
            </a:r>
            <a:r>
              <a:rPr lang="en-US" sz="2000" b="1" dirty="0" err="1">
                <a:latin typeface="Calibri" panose="020F0502020204030204" pitchFamily="34" charset="0"/>
                <a:ea typeface="Calibri" panose="020F0502020204030204" pitchFamily="34" charset="0"/>
                <a:cs typeface="Times New Roman" panose="02020603050405020304" pitchFamily="18" charset="0"/>
              </a:rPr>
              <a:t>Hanushek</a:t>
            </a:r>
            <a:r>
              <a:rPr lang="en-US" sz="2000" b="1" dirty="0">
                <a:latin typeface="Calibri" panose="020F0502020204030204" pitchFamily="34" charset="0"/>
                <a:ea typeface="Calibri" panose="020F0502020204030204" pitchFamily="34" charset="0"/>
                <a:cs typeface="Times New Roman" panose="02020603050405020304" pitchFamily="18" charset="0"/>
              </a:rPr>
              <a:t> et al, 1999</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r>
              <a:rPr lang="en-US" dirty="0">
                <a:latin typeface="Calibri" panose="020F0502020204030204" pitchFamily="34" charset="0"/>
                <a:ea typeface="Calibri" panose="020F0502020204030204" pitchFamily="34" charset="0"/>
                <a:cs typeface="Times New Roman" panose="02020603050405020304" pitchFamily="18" charset="0"/>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p:cNvSpPr>
            <a:spLocks noGrp="1"/>
          </p:cNvSpPr>
          <p:nvPr>
            <p:ph type="dt" sz="half" idx="10"/>
          </p:nvPr>
        </p:nvSpPr>
        <p:spPr/>
        <p:txBody>
          <a:bodyPr/>
          <a:lstStyle/>
          <a:p>
            <a:fld id="{2C3BD353-8375-4872-9945-C3A467B6ABC0}" type="datetime1">
              <a:rPr lang="en-US" smtClean="0"/>
              <a:pPr/>
              <a:t>3/15/2016</a:t>
            </a:fld>
            <a:endParaRPr lang="en-US" dirty="0"/>
          </a:p>
        </p:txBody>
      </p:sp>
      <p:sp>
        <p:nvSpPr>
          <p:cNvPr id="4" name="Footer Placeholder 3"/>
          <p:cNvSpPr>
            <a:spLocks noGrp="1"/>
          </p:cNvSpPr>
          <p:nvPr>
            <p:ph type="ftr" sz="quarter" idx="11"/>
          </p:nvPr>
        </p:nvSpPr>
        <p:spPr/>
        <p:txBody>
          <a:bodyPr/>
          <a:lstStyle/>
          <a:p>
            <a:r>
              <a:rPr lang="en-US" b="1" smtClean="0"/>
              <a:t>Rajlakshmi Mallik, C-DRASTA</a:t>
            </a:r>
            <a:endParaRPr lang="en-US" b="1"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589500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1676</TotalTime>
  <Words>1464</Words>
  <Application>Microsoft Office PowerPoint</Application>
  <PresentationFormat>Widescreen</PresentationFormat>
  <Paragraphs>322</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 Math</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Diganta Mukherjee</dc:creator>
  <cp:lastModifiedBy>Diganta Mukherjee</cp:lastModifiedBy>
  <cp:revision>112</cp:revision>
  <dcterms:created xsi:type="dcterms:W3CDTF">2015-12-08T06:10:32Z</dcterms:created>
  <dcterms:modified xsi:type="dcterms:W3CDTF">2016-03-14T18:42:59Z</dcterms:modified>
</cp:coreProperties>
</file>